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18288000" cy="10287000"/>
  <p:notesSz cx="6858000" cy="9144000"/>
  <p:embeddedFontLst>
    <p:embeddedFont>
      <p:font typeface="Source Han Sans KR Bold" charset="1" panose="020B0800000000000000"/>
      <p:regular r:id="rId38"/>
    </p:embeddedFont>
    <p:embeddedFont>
      <p:font typeface="210 네버랜드 Light" charset="1" panose="02020503020101020101"/>
      <p:regular r:id="rId39"/>
    </p:embeddedFont>
    <p:embeddedFont>
      <p:font typeface="Sanchez" charset="1" panose="02000000000000000000"/>
      <p:regular r:id="rId40"/>
    </p:embeddedFont>
    <p:embeddedFont>
      <p:font typeface="Noto Sans" charset="1" panose="020B0502040504020204"/>
      <p:regular r:id="rId41"/>
    </p:embeddedFont>
    <p:embeddedFont>
      <p:font typeface="Source Han Sans KR" charset="1" panose="020B0400000000000000"/>
      <p:regular r:id="rId42"/>
    </p:embeddedFont>
    <p:embeddedFont>
      <p:font typeface="Consolas" charset="1" panose="020B0609020204030204"/>
      <p:regular r:id="rId43"/>
    </p:embeddedFont>
    <p:embeddedFont>
      <p:font typeface="Noto Sans Bold" charset="1" panose="020B0802040504020204"/>
      <p:regular r:id="rId44"/>
    </p:embeddedFont>
    <p:embeddedFont>
      <p:font typeface="210 네버랜드" charset="1" panose="02020503020101020101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71438" y="1821372"/>
            <a:ext cx="674512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AIFFEL Research 10기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860414" y="7877821"/>
            <a:ext cx="6745124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2024.12.10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괴롭힘 계엄령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01949" y="3689737"/>
            <a:ext cx="16862054" cy="2789620"/>
            <a:chOff x="0" y="0"/>
            <a:chExt cx="22482739" cy="371949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146012" y="-76200"/>
              <a:ext cx="22190715" cy="7611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60"/>
                </a:lnSpc>
                <a:spcBef>
                  <a:spcPct val="0"/>
                </a:spcBef>
              </a:pPr>
              <a:r>
                <a:rPr lang="en-US" sz="3400">
                  <a:solidFill>
                    <a:srgbClr val="FFFFFF"/>
                  </a:solidFill>
                  <a:latin typeface="210 네버랜드 Light"/>
                  <a:ea typeface="210 네버랜드 Light"/>
                  <a:cs typeface="210 네버랜드 Light"/>
                  <a:sym typeface="210 네버랜드 Light"/>
                </a:rPr>
                <a:t>Dataset of Korean Threatening Conversations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57243"/>
              <a:ext cx="22482739" cy="2762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519"/>
                </a:lnSpc>
              </a:pPr>
              <a:r>
                <a:rPr lang="en-US" sz="9599">
                  <a:solidFill>
                    <a:srgbClr val="FFFFFF"/>
                  </a:solidFill>
                  <a:latin typeface="210 네버랜드 Light"/>
                  <a:ea typeface="210 네버랜드 Light"/>
                  <a:cs typeface="210 네버랜드 Light"/>
                  <a:sym typeface="210 네버랜드 Light"/>
                </a:rPr>
                <a:t> 한국어 위협 대화 분류 </a:t>
              </a:r>
            </a:p>
            <a:p>
              <a:pPr algn="ctr">
                <a:lnSpc>
                  <a:spcPts val="4799"/>
                </a:lnSpc>
              </a:pPr>
              <a:r>
                <a:rPr lang="en-US" sz="3999">
                  <a:solidFill>
                    <a:srgbClr val="FFFFFF"/>
                  </a:solidFill>
                  <a:latin typeface="210 네버랜드 Light"/>
                  <a:ea typeface="210 네버랜드 Light"/>
                  <a:cs typeface="210 네버랜드 Light"/>
                  <a:sym typeface="210 네버랜드 Light"/>
                </a:rPr>
                <a:t>(NLU : Natural Language Understanding)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2834811" y="5143500"/>
            <a:ext cx="7727022" cy="6899263"/>
            <a:chOff x="0" y="0"/>
            <a:chExt cx="10302696" cy="9199018"/>
          </a:xfrm>
        </p:grpSpPr>
        <p:grpSp>
          <p:nvGrpSpPr>
            <p:cNvPr name="Group 8" id="8"/>
            <p:cNvGrpSpPr/>
            <p:nvPr/>
          </p:nvGrpSpPr>
          <p:grpSpPr>
            <a:xfrm rot="2429526">
              <a:off x="813599" y="2864154"/>
              <a:ext cx="9482471" cy="1791489"/>
              <a:chOff x="0" y="0"/>
              <a:chExt cx="2057086" cy="388638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057086" cy="388638"/>
              </a:xfrm>
              <a:custGeom>
                <a:avLst/>
                <a:gdLst/>
                <a:ahLst/>
                <a:cxnLst/>
                <a:rect r="r" b="b" t="t" l="l"/>
                <a:pathLst>
                  <a:path h="388638" w="2057086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388638"/>
                    </a:lnTo>
                    <a:lnTo>
                      <a:pt x="0" y="388638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5141C">
                      <a:alpha val="100000"/>
                    </a:srgbClr>
                  </a:gs>
                  <a:gs pos="50000">
                    <a:srgbClr val="2D566E">
                      <a:alpha val="100000"/>
                    </a:srgbClr>
                  </a:gs>
                  <a:gs pos="100000">
                    <a:srgbClr val="1C3645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57150"/>
                <a:ext cx="2057086" cy="445788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2429526">
              <a:off x="-989245" y="5413689"/>
              <a:ext cx="9482471" cy="450617"/>
              <a:chOff x="0" y="0"/>
              <a:chExt cx="2057086" cy="97755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057086" cy="97755"/>
              </a:xfrm>
              <a:custGeom>
                <a:avLst/>
                <a:gdLst/>
                <a:ahLst/>
                <a:cxnLst/>
                <a:rect r="r" b="b" t="t" l="l"/>
                <a:pathLst>
                  <a:path h="97755" w="2057086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97755"/>
                    </a:lnTo>
                    <a:lnTo>
                      <a:pt x="0" y="9775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C1E29">
                      <a:alpha val="100000"/>
                    </a:srgbClr>
                  </a:gs>
                  <a:gs pos="50000">
                    <a:srgbClr val="2E9CBA">
                      <a:alpha val="80000"/>
                    </a:srgbClr>
                  </a:gs>
                  <a:gs pos="100000">
                    <a:srgbClr val="05141C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57150"/>
                <a:ext cx="2057086" cy="154905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2429526">
              <a:off x="710295" y="4325317"/>
              <a:ext cx="10249607" cy="1756260"/>
              <a:chOff x="0" y="0"/>
              <a:chExt cx="2223506" cy="380995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223506" cy="380995"/>
              </a:xfrm>
              <a:custGeom>
                <a:avLst/>
                <a:gdLst/>
                <a:ahLst/>
                <a:cxnLst/>
                <a:rect r="r" b="b" t="t" l="l"/>
                <a:pathLst>
                  <a:path h="380995" w="2223506">
                    <a:moveTo>
                      <a:pt x="0" y="0"/>
                    </a:moveTo>
                    <a:lnTo>
                      <a:pt x="2223506" y="0"/>
                    </a:lnTo>
                    <a:lnTo>
                      <a:pt x="2223506" y="380995"/>
                    </a:lnTo>
                    <a:lnTo>
                      <a:pt x="0" y="38099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5141C">
                      <a:alpha val="100000"/>
                    </a:srgbClr>
                  </a:gs>
                  <a:gs pos="100000">
                    <a:srgbClr val="1C3645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57150"/>
                <a:ext cx="2223506" cy="438145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2429526">
              <a:off x="601405" y="5238702"/>
              <a:ext cx="9482471" cy="154606"/>
              <a:chOff x="0" y="0"/>
              <a:chExt cx="2057086" cy="3354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2057086" cy="33540"/>
              </a:xfrm>
              <a:custGeom>
                <a:avLst/>
                <a:gdLst/>
                <a:ahLst/>
                <a:cxnLst/>
                <a:rect r="r" b="b" t="t" l="l"/>
                <a:pathLst>
                  <a:path h="33540" w="2057086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33540"/>
                    </a:lnTo>
                    <a:lnTo>
                      <a:pt x="0" y="3354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C1E29">
                      <a:alpha val="100000"/>
                    </a:srgbClr>
                  </a:gs>
                  <a:gs pos="50000">
                    <a:srgbClr val="2E9CBA">
                      <a:alpha val="80000"/>
                    </a:srgbClr>
                  </a:gs>
                  <a:gs pos="100000">
                    <a:srgbClr val="05141C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57150"/>
                <a:ext cx="2057086" cy="90690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grpSp>
        <p:nvGrpSpPr>
          <p:cNvPr name="Group 20" id="20"/>
          <p:cNvGrpSpPr/>
          <p:nvPr/>
        </p:nvGrpSpPr>
        <p:grpSpPr>
          <a:xfrm rot="-10800000">
            <a:off x="13395789" y="-1755763"/>
            <a:ext cx="7727022" cy="6899263"/>
            <a:chOff x="0" y="0"/>
            <a:chExt cx="10302696" cy="9199018"/>
          </a:xfrm>
        </p:grpSpPr>
        <p:grpSp>
          <p:nvGrpSpPr>
            <p:cNvPr name="Group 21" id="21"/>
            <p:cNvGrpSpPr/>
            <p:nvPr/>
          </p:nvGrpSpPr>
          <p:grpSpPr>
            <a:xfrm rot="2429526">
              <a:off x="813599" y="2864154"/>
              <a:ext cx="9482471" cy="1791489"/>
              <a:chOff x="0" y="0"/>
              <a:chExt cx="2057086" cy="388638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2057086" cy="388638"/>
              </a:xfrm>
              <a:custGeom>
                <a:avLst/>
                <a:gdLst/>
                <a:ahLst/>
                <a:cxnLst/>
                <a:rect r="r" b="b" t="t" l="l"/>
                <a:pathLst>
                  <a:path h="388638" w="2057086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388638"/>
                    </a:lnTo>
                    <a:lnTo>
                      <a:pt x="0" y="388638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5141C">
                      <a:alpha val="100000"/>
                    </a:srgbClr>
                  </a:gs>
                  <a:gs pos="50000">
                    <a:srgbClr val="2D566E">
                      <a:alpha val="100000"/>
                    </a:srgbClr>
                  </a:gs>
                  <a:gs pos="100000">
                    <a:srgbClr val="1C3645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57150"/>
                <a:ext cx="2057086" cy="445788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2429526">
              <a:off x="-989245" y="5413689"/>
              <a:ext cx="9482471" cy="450617"/>
              <a:chOff x="0" y="0"/>
              <a:chExt cx="2057086" cy="97755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2057086" cy="97755"/>
              </a:xfrm>
              <a:custGeom>
                <a:avLst/>
                <a:gdLst/>
                <a:ahLst/>
                <a:cxnLst/>
                <a:rect r="r" b="b" t="t" l="l"/>
                <a:pathLst>
                  <a:path h="97755" w="2057086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97755"/>
                    </a:lnTo>
                    <a:lnTo>
                      <a:pt x="0" y="9775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C1E29">
                      <a:alpha val="100000"/>
                    </a:srgbClr>
                  </a:gs>
                  <a:gs pos="50000">
                    <a:srgbClr val="2E9CBA">
                      <a:alpha val="80000"/>
                    </a:srgbClr>
                  </a:gs>
                  <a:gs pos="100000">
                    <a:srgbClr val="05141C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57150"/>
                <a:ext cx="2057086" cy="154905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2429526">
              <a:off x="710295" y="4325317"/>
              <a:ext cx="10249607" cy="1756260"/>
              <a:chOff x="0" y="0"/>
              <a:chExt cx="2223506" cy="380995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2223506" cy="380995"/>
              </a:xfrm>
              <a:custGeom>
                <a:avLst/>
                <a:gdLst/>
                <a:ahLst/>
                <a:cxnLst/>
                <a:rect r="r" b="b" t="t" l="l"/>
                <a:pathLst>
                  <a:path h="380995" w="2223506">
                    <a:moveTo>
                      <a:pt x="0" y="0"/>
                    </a:moveTo>
                    <a:lnTo>
                      <a:pt x="2223506" y="0"/>
                    </a:lnTo>
                    <a:lnTo>
                      <a:pt x="2223506" y="380995"/>
                    </a:lnTo>
                    <a:lnTo>
                      <a:pt x="0" y="38099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5141C">
                      <a:alpha val="100000"/>
                    </a:srgbClr>
                  </a:gs>
                  <a:gs pos="100000">
                    <a:srgbClr val="1C3645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57150"/>
                <a:ext cx="2223506" cy="438145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2429526">
              <a:off x="601405" y="5238702"/>
              <a:ext cx="9482471" cy="154606"/>
              <a:chOff x="0" y="0"/>
              <a:chExt cx="2057086" cy="3354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2057086" cy="33540"/>
              </a:xfrm>
              <a:custGeom>
                <a:avLst/>
                <a:gdLst/>
                <a:ahLst/>
                <a:cxnLst/>
                <a:rect r="r" b="b" t="t" l="l"/>
                <a:pathLst>
                  <a:path h="33540" w="2057086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33540"/>
                    </a:lnTo>
                    <a:lnTo>
                      <a:pt x="0" y="3354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C1E29">
                      <a:alpha val="100000"/>
                    </a:srgbClr>
                  </a:gs>
                  <a:gs pos="50000">
                    <a:srgbClr val="2E9CBA">
                      <a:alpha val="80000"/>
                    </a:srgbClr>
                  </a:gs>
                  <a:gs pos="100000">
                    <a:srgbClr val="05141C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57150"/>
                <a:ext cx="2057086" cy="90690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5723" y="2413342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06364" y="2553018"/>
            <a:ext cx="1413714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test data는 줄바꿈문자(\n)가 없으나, train data에는 줄바꿈문자를 통해 화자의 발화가 나뉘어져 있음</a:t>
            </a:r>
          </a:p>
        </p:txBody>
      </p:sp>
      <p:sp>
        <p:nvSpPr>
          <p:cNvPr name="AutoShape 4" id="4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2506364" y="1085850"/>
            <a:ext cx="143610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train.csv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2.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76436" y="4190790"/>
            <a:ext cx="5310560" cy="546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욕설제거 dataset 과 raw dataset을 비교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95723" y="4197799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5303447" y="2099485"/>
            <a:ext cx="7681106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데이터 전처리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420132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3.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3387813"/>
            <a:ext cx="2871191" cy="287119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97B97">
                <a:alpha val="8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26332" lIns="26332" bIns="26332" rIns="26332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240299" y="4105807"/>
            <a:ext cx="2447994" cy="960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9"/>
              </a:lnSpc>
            </a:pPr>
            <a:r>
              <a:rPr lang="en-US" sz="1984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데이터 샘플 </a:t>
            </a:r>
          </a:p>
          <a:p>
            <a:pPr algn="ctr">
              <a:lnSpc>
                <a:spcPts val="3969"/>
              </a:lnSpc>
            </a:pPr>
            <a:r>
              <a:rPr lang="en-US" sz="1984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및 기초정보 확인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89675" y="5047221"/>
            <a:ext cx="1749242" cy="767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1"/>
              </a:lnSpc>
            </a:pPr>
            <a:r>
              <a:rPr lang="en-US" sz="2084" spc="8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</a:p>
          <a:p>
            <a:pPr algn="ctr" marL="0" indent="0" lvl="0">
              <a:lnSpc>
                <a:spcPts val="2981"/>
              </a:lnSpc>
            </a:pPr>
            <a:r>
              <a:rPr lang="en-US" sz="2084" spc="8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Pandas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4368552" y="3387813"/>
            <a:ext cx="2871191" cy="287119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97B97">
                <a:alpha val="8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26332" lIns="26332" bIns="26332" rIns="26332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580151" y="4105807"/>
            <a:ext cx="2447994" cy="960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9"/>
              </a:lnSpc>
            </a:pPr>
            <a:r>
              <a:rPr lang="en-US" sz="1984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맞춤법 검사 </a:t>
            </a:r>
          </a:p>
          <a:p>
            <a:pPr algn="ctr">
              <a:lnSpc>
                <a:spcPts val="3969"/>
              </a:lnSpc>
            </a:pPr>
            <a:r>
              <a:rPr lang="en-US" sz="1984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및 띄어쓰기 검사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929527" y="5047221"/>
            <a:ext cx="1749242" cy="938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1"/>
              </a:lnSpc>
            </a:pPr>
            <a:r>
              <a:rPr lang="en-US" sz="2084" spc="8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</a:p>
          <a:p>
            <a:pPr algn="ctr">
              <a:lnSpc>
                <a:spcPts val="2123"/>
              </a:lnSpc>
            </a:pPr>
            <a:r>
              <a:rPr lang="en-US" sz="1484" spc="57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네이버</a:t>
            </a:r>
          </a:p>
          <a:p>
            <a:pPr algn="ctr" marL="0" indent="0" lvl="0">
              <a:lnSpc>
                <a:spcPts val="2123"/>
              </a:lnSpc>
            </a:pPr>
            <a:r>
              <a:rPr lang="en-US" sz="1484" spc="57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맞춤법검사기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708404" y="3387813"/>
            <a:ext cx="2871191" cy="287119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97B97">
                <a:alpha val="8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26332" lIns="26332" bIns="26332" rIns="26332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7920003" y="4105807"/>
            <a:ext cx="2447994" cy="960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9"/>
              </a:lnSpc>
            </a:pPr>
            <a:r>
              <a:rPr lang="en-US" sz="1984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특수문자 삭제 </a:t>
            </a:r>
          </a:p>
          <a:p>
            <a:pPr algn="ctr">
              <a:lnSpc>
                <a:spcPts val="3969"/>
              </a:lnSpc>
            </a:pPr>
            <a:r>
              <a:rPr lang="en-US" sz="1984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및 영문 소문자화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269379" y="5047221"/>
            <a:ext cx="1749242" cy="767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1"/>
              </a:lnSpc>
            </a:pPr>
            <a:r>
              <a:rPr lang="en-US" sz="2084" spc="8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</a:p>
          <a:p>
            <a:pPr algn="ctr" marL="0" indent="0" lvl="0">
              <a:lnSpc>
                <a:spcPts val="2981"/>
              </a:lnSpc>
            </a:pPr>
            <a:r>
              <a:rPr lang="en-US" sz="2084" spc="8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1048256" y="3387813"/>
            <a:ext cx="2871191" cy="2871191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97B97">
                <a:alpha val="8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26332" lIns="26332" bIns="26332" rIns="26332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1259855" y="4105807"/>
            <a:ext cx="2447994" cy="960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9"/>
              </a:lnSpc>
            </a:pPr>
            <a:r>
              <a:rPr lang="en-US" sz="1984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train 데이터의</a:t>
            </a:r>
          </a:p>
          <a:p>
            <a:pPr algn="ctr">
              <a:lnSpc>
                <a:spcPts val="3969"/>
              </a:lnSpc>
            </a:pPr>
            <a:r>
              <a:rPr lang="en-US" sz="1984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＼n 삭제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609231" y="5047221"/>
            <a:ext cx="1749242" cy="767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1"/>
              </a:lnSpc>
            </a:pPr>
            <a:r>
              <a:rPr lang="en-US" sz="2084" spc="8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</a:p>
          <a:p>
            <a:pPr algn="ctr" marL="0" indent="0" lvl="0">
              <a:lnSpc>
                <a:spcPts val="2981"/>
              </a:lnSpc>
            </a:pPr>
            <a:r>
              <a:rPr lang="en-US" sz="2084" spc="8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4388109" y="3387813"/>
            <a:ext cx="2871191" cy="2871191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97B97">
                <a:alpha val="8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26332" lIns="26332" bIns="26332" rIns="26332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4599707" y="4105807"/>
            <a:ext cx="2447994" cy="960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9"/>
              </a:lnSpc>
            </a:pPr>
            <a:r>
              <a:rPr lang="en-US" sz="1984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단어 토큰화</a:t>
            </a:r>
          </a:p>
          <a:p>
            <a:pPr algn="ctr">
              <a:lnSpc>
                <a:spcPts val="3969"/>
              </a:lnSpc>
            </a:pPr>
            <a:r>
              <a:rPr lang="en-US" sz="1984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및 임베딩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949083" y="5047221"/>
            <a:ext cx="1749242" cy="767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1"/>
              </a:lnSpc>
            </a:pPr>
            <a:r>
              <a:rPr lang="en-US" sz="2084" spc="8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</a:p>
          <a:p>
            <a:pPr algn="ctr" marL="0" indent="0" lvl="0">
              <a:lnSpc>
                <a:spcPts val="2981"/>
              </a:lnSpc>
            </a:pPr>
            <a:r>
              <a:rPr lang="en-US" sz="2084" spc="8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KoNLPY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2464296" y="6575787"/>
            <a:ext cx="2871191" cy="2871191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97B97">
                <a:alpha val="8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26332" lIns="26332" bIns="26332" rIns="26332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2675894" y="7293782"/>
            <a:ext cx="2447994" cy="1455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9"/>
              </a:lnSpc>
            </a:pPr>
            <a:r>
              <a:rPr lang="en-US" sz="1984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텍스트 길이 분포</a:t>
            </a:r>
          </a:p>
          <a:p>
            <a:pPr algn="ctr">
              <a:lnSpc>
                <a:spcPts val="3969"/>
              </a:lnSpc>
            </a:pPr>
            <a:r>
              <a:rPr lang="en-US" sz="1984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확인</a:t>
            </a:r>
          </a:p>
          <a:p>
            <a:pPr algn="ctr">
              <a:lnSpc>
                <a:spcPts val="3969"/>
              </a:lnSpc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3025270" y="8235196"/>
            <a:ext cx="1749242" cy="767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1"/>
              </a:lnSpc>
            </a:pPr>
            <a:r>
              <a:rPr lang="en-US" sz="2084" spc="8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</a:p>
          <a:p>
            <a:pPr algn="ctr" marL="0" indent="0" lvl="0">
              <a:lnSpc>
                <a:spcPts val="2981"/>
              </a:lnSpc>
            </a:pPr>
            <a:r>
              <a:rPr lang="en-US" sz="2084" spc="8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KoNLPY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5804148" y="6575787"/>
            <a:ext cx="2871191" cy="2871191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97B97">
                <a:alpha val="8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26332" lIns="26332" bIns="26332" rIns="26332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6015746" y="7293782"/>
            <a:ext cx="2447994" cy="1455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9"/>
              </a:lnSpc>
            </a:pPr>
            <a:r>
              <a:rPr lang="en-US" sz="1984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불용어 및 특수기호 삭제</a:t>
            </a:r>
          </a:p>
          <a:p>
            <a:pPr algn="ctr">
              <a:lnSpc>
                <a:spcPts val="3969"/>
              </a:lnSpc>
            </a:pPr>
          </a:p>
        </p:txBody>
      </p:sp>
      <p:sp>
        <p:nvSpPr>
          <p:cNvPr name="TextBox 39" id="39"/>
          <p:cNvSpPr txBox="true"/>
          <p:nvPr/>
        </p:nvSpPr>
        <p:spPr>
          <a:xfrm rot="0">
            <a:off x="6365123" y="8235196"/>
            <a:ext cx="1749242" cy="1139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1"/>
              </a:lnSpc>
            </a:pPr>
            <a:r>
              <a:rPr lang="en-US" sz="2084" spc="8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</a:p>
          <a:p>
            <a:pPr algn="ctr">
              <a:lnSpc>
                <a:spcPts val="2981"/>
              </a:lnSpc>
            </a:pPr>
            <a:r>
              <a:rPr lang="en-US" sz="2084" spc="8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KoNLPY</a:t>
            </a:r>
          </a:p>
          <a:p>
            <a:pPr algn="ctr" marL="0" indent="0" lvl="0">
              <a:lnSpc>
                <a:spcPts val="2981"/>
              </a:lnSpc>
            </a:pPr>
          </a:p>
        </p:txBody>
      </p:sp>
      <p:grpSp>
        <p:nvGrpSpPr>
          <p:cNvPr name="Group 40" id="40"/>
          <p:cNvGrpSpPr/>
          <p:nvPr/>
        </p:nvGrpSpPr>
        <p:grpSpPr>
          <a:xfrm rot="0">
            <a:off x="9144000" y="6575787"/>
            <a:ext cx="2871191" cy="2871191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97B97">
                <a:alpha val="8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26332" lIns="26332" bIns="26332" rIns="26332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9355599" y="7293782"/>
            <a:ext cx="2447994" cy="1455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9"/>
              </a:lnSpc>
            </a:pPr>
            <a:r>
              <a:rPr lang="en-US" sz="1984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결측값 및</a:t>
            </a:r>
          </a:p>
          <a:p>
            <a:pPr algn="ctr">
              <a:lnSpc>
                <a:spcPts val="3969"/>
              </a:lnSpc>
            </a:pPr>
            <a:r>
              <a:rPr lang="en-US" sz="1984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중복데이터 제거</a:t>
            </a:r>
          </a:p>
          <a:p>
            <a:pPr algn="ctr">
              <a:lnSpc>
                <a:spcPts val="3969"/>
              </a:lnSpc>
            </a:pPr>
          </a:p>
        </p:txBody>
      </p:sp>
      <p:sp>
        <p:nvSpPr>
          <p:cNvPr name="TextBox 44" id="44"/>
          <p:cNvSpPr txBox="true"/>
          <p:nvPr/>
        </p:nvSpPr>
        <p:spPr>
          <a:xfrm rot="0">
            <a:off x="9704975" y="8235196"/>
            <a:ext cx="1749242" cy="767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1"/>
              </a:lnSpc>
            </a:pPr>
            <a:r>
              <a:rPr lang="en-US" sz="2084" spc="8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</a:p>
          <a:p>
            <a:pPr algn="ctr" marL="0" indent="0" lvl="0">
              <a:lnSpc>
                <a:spcPts val="2981"/>
              </a:lnSpc>
            </a:pPr>
            <a:r>
              <a:rPr lang="en-US" sz="2084" spc="8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Pandas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12483852" y="6575787"/>
            <a:ext cx="2871191" cy="2871191"/>
            <a:chOff x="0" y="0"/>
            <a:chExt cx="812800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97B97">
                <a:alpha val="8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26332" lIns="26332" bIns="26332" rIns="26332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12695451" y="7293782"/>
            <a:ext cx="2447994" cy="1455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9"/>
              </a:lnSpc>
            </a:pPr>
            <a:r>
              <a:rPr lang="en-US" sz="1984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최대 길이 지정</a:t>
            </a:r>
          </a:p>
          <a:p>
            <a:pPr algn="ctr">
              <a:lnSpc>
                <a:spcPts val="3969"/>
              </a:lnSpc>
            </a:pPr>
            <a:r>
              <a:rPr lang="en-US" sz="1984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및 패딩</a:t>
            </a:r>
          </a:p>
          <a:p>
            <a:pPr algn="ctr">
              <a:lnSpc>
                <a:spcPts val="3969"/>
              </a:lnSpc>
            </a:pPr>
          </a:p>
        </p:txBody>
      </p:sp>
      <p:sp>
        <p:nvSpPr>
          <p:cNvPr name="TextBox 49" id="49"/>
          <p:cNvSpPr txBox="true"/>
          <p:nvPr/>
        </p:nvSpPr>
        <p:spPr>
          <a:xfrm rot="0">
            <a:off x="13044827" y="8235196"/>
            <a:ext cx="1749242" cy="767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1"/>
              </a:lnSpc>
            </a:pPr>
            <a:r>
              <a:rPr lang="en-US" sz="2084" spc="8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</a:p>
          <a:p>
            <a:pPr algn="ctr" marL="0" indent="0" lvl="0">
              <a:lnSpc>
                <a:spcPts val="2981"/>
              </a:lnSpc>
            </a:pPr>
            <a:r>
              <a:rPr lang="en-US" sz="2084" spc="8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keras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2402642" y="3738057"/>
            <a:ext cx="123307" cy="40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1784">
                <a:solidFill>
                  <a:srgbClr val="4AC0DE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1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5721422" y="3738057"/>
            <a:ext cx="165452" cy="40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1784">
                <a:solidFill>
                  <a:srgbClr val="4AC0DE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2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9063466" y="3738057"/>
            <a:ext cx="165452" cy="40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1784">
                <a:solidFill>
                  <a:srgbClr val="4AC0DE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3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2403318" y="3738057"/>
            <a:ext cx="165452" cy="40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1784">
                <a:solidFill>
                  <a:srgbClr val="4AC0DE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4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5743170" y="3738057"/>
            <a:ext cx="165452" cy="40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1784">
                <a:solidFill>
                  <a:srgbClr val="4AC0DE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5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3883846" y="6912171"/>
            <a:ext cx="123307" cy="40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1784">
                <a:solidFill>
                  <a:srgbClr val="4AC0DE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6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7202625" y="6912171"/>
            <a:ext cx="165452" cy="40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1784">
                <a:solidFill>
                  <a:srgbClr val="4AC0DE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7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0544670" y="6912171"/>
            <a:ext cx="165452" cy="40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1784">
                <a:solidFill>
                  <a:srgbClr val="4AC0DE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8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3884522" y="6912171"/>
            <a:ext cx="165452" cy="40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1784">
                <a:solidFill>
                  <a:srgbClr val="4AC0DE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9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75410" y="3476625"/>
            <a:ext cx="11537180" cy="3152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모델 </a:t>
            </a:r>
          </a:p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설계 및 실험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834811" y="5143500"/>
            <a:ext cx="7727022" cy="6899263"/>
            <a:chOff x="0" y="0"/>
            <a:chExt cx="10302696" cy="9199018"/>
          </a:xfrm>
        </p:grpSpPr>
        <p:grpSp>
          <p:nvGrpSpPr>
            <p:cNvPr name="Group 4" id="4"/>
            <p:cNvGrpSpPr/>
            <p:nvPr/>
          </p:nvGrpSpPr>
          <p:grpSpPr>
            <a:xfrm rot="2429526">
              <a:off x="813599" y="2864154"/>
              <a:ext cx="9482471" cy="1791489"/>
              <a:chOff x="0" y="0"/>
              <a:chExt cx="2057086" cy="38863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057086" cy="388638"/>
              </a:xfrm>
              <a:custGeom>
                <a:avLst/>
                <a:gdLst/>
                <a:ahLst/>
                <a:cxnLst/>
                <a:rect r="r" b="b" t="t" l="l"/>
                <a:pathLst>
                  <a:path h="388638" w="2057086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388638"/>
                    </a:lnTo>
                    <a:lnTo>
                      <a:pt x="0" y="388638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5141C">
                      <a:alpha val="100000"/>
                    </a:srgbClr>
                  </a:gs>
                  <a:gs pos="50000">
                    <a:srgbClr val="2D566E">
                      <a:alpha val="100000"/>
                    </a:srgbClr>
                  </a:gs>
                  <a:gs pos="100000">
                    <a:srgbClr val="1C3645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2057086" cy="445788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2429526">
              <a:off x="-989245" y="5413689"/>
              <a:ext cx="9482471" cy="450617"/>
              <a:chOff x="0" y="0"/>
              <a:chExt cx="2057086" cy="9775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057086" cy="97755"/>
              </a:xfrm>
              <a:custGeom>
                <a:avLst/>
                <a:gdLst/>
                <a:ahLst/>
                <a:cxnLst/>
                <a:rect r="r" b="b" t="t" l="l"/>
                <a:pathLst>
                  <a:path h="97755" w="2057086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97755"/>
                    </a:lnTo>
                    <a:lnTo>
                      <a:pt x="0" y="9775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C1E29">
                      <a:alpha val="100000"/>
                    </a:srgbClr>
                  </a:gs>
                  <a:gs pos="50000">
                    <a:srgbClr val="2E9CBA">
                      <a:alpha val="80000"/>
                    </a:srgbClr>
                  </a:gs>
                  <a:gs pos="100000">
                    <a:srgbClr val="05141C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2057086" cy="154905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2429526">
              <a:off x="710295" y="4325317"/>
              <a:ext cx="10249607" cy="1756260"/>
              <a:chOff x="0" y="0"/>
              <a:chExt cx="2223506" cy="38099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223506" cy="380995"/>
              </a:xfrm>
              <a:custGeom>
                <a:avLst/>
                <a:gdLst/>
                <a:ahLst/>
                <a:cxnLst/>
                <a:rect r="r" b="b" t="t" l="l"/>
                <a:pathLst>
                  <a:path h="380995" w="2223506">
                    <a:moveTo>
                      <a:pt x="0" y="0"/>
                    </a:moveTo>
                    <a:lnTo>
                      <a:pt x="2223506" y="0"/>
                    </a:lnTo>
                    <a:lnTo>
                      <a:pt x="2223506" y="380995"/>
                    </a:lnTo>
                    <a:lnTo>
                      <a:pt x="0" y="38099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5141C">
                      <a:alpha val="100000"/>
                    </a:srgbClr>
                  </a:gs>
                  <a:gs pos="100000">
                    <a:srgbClr val="1C3645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2223506" cy="438145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2429526">
              <a:off x="601405" y="5238702"/>
              <a:ext cx="9482471" cy="154606"/>
              <a:chOff x="0" y="0"/>
              <a:chExt cx="2057086" cy="3354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057086" cy="33540"/>
              </a:xfrm>
              <a:custGeom>
                <a:avLst/>
                <a:gdLst/>
                <a:ahLst/>
                <a:cxnLst/>
                <a:rect r="r" b="b" t="t" l="l"/>
                <a:pathLst>
                  <a:path h="33540" w="2057086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33540"/>
                    </a:lnTo>
                    <a:lnTo>
                      <a:pt x="0" y="3354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C1E29">
                      <a:alpha val="100000"/>
                    </a:srgbClr>
                  </a:gs>
                  <a:gs pos="50000">
                    <a:srgbClr val="2E9CBA">
                      <a:alpha val="80000"/>
                    </a:srgbClr>
                  </a:gs>
                  <a:gs pos="100000">
                    <a:srgbClr val="05141C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2057086" cy="90690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grpSp>
        <p:nvGrpSpPr>
          <p:cNvPr name="Group 16" id="16"/>
          <p:cNvGrpSpPr/>
          <p:nvPr/>
        </p:nvGrpSpPr>
        <p:grpSpPr>
          <a:xfrm rot="-10800000">
            <a:off x="13395789" y="-1755763"/>
            <a:ext cx="7727022" cy="6899263"/>
            <a:chOff x="0" y="0"/>
            <a:chExt cx="10302696" cy="9199018"/>
          </a:xfrm>
        </p:grpSpPr>
        <p:grpSp>
          <p:nvGrpSpPr>
            <p:cNvPr name="Group 17" id="17"/>
            <p:cNvGrpSpPr/>
            <p:nvPr/>
          </p:nvGrpSpPr>
          <p:grpSpPr>
            <a:xfrm rot="2429526">
              <a:off x="813599" y="2864154"/>
              <a:ext cx="9482471" cy="1791489"/>
              <a:chOff x="0" y="0"/>
              <a:chExt cx="2057086" cy="38863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2057086" cy="388638"/>
              </a:xfrm>
              <a:custGeom>
                <a:avLst/>
                <a:gdLst/>
                <a:ahLst/>
                <a:cxnLst/>
                <a:rect r="r" b="b" t="t" l="l"/>
                <a:pathLst>
                  <a:path h="388638" w="2057086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388638"/>
                    </a:lnTo>
                    <a:lnTo>
                      <a:pt x="0" y="388638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5141C">
                      <a:alpha val="100000"/>
                    </a:srgbClr>
                  </a:gs>
                  <a:gs pos="50000">
                    <a:srgbClr val="2D566E">
                      <a:alpha val="100000"/>
                    </a:srgbClr>
                  </a:gs>
                  <a:gs pos="100000">
                    <a:srgbClr val="1C3645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57150"/>
                <a:ext cx="2057086" cy="445788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2429526">
              <a:off x="-989245" y="5413689"/>
              <a:ext cx="9482471" cy="450617"/>
              <a:chOff x="0" y="0"/>
              <a:chExt cx="2057086" cy="97755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2057086" cy="97755"/>
              </a:xfrm>
              <a:custGeom>
                <a:avLst/>
                <a:gdLst/>
                <a:ahLst/>
                <a:cxnLst/>
                <a:rect r="r" b="b" t="t" l="l"/>
                <a:pathLst>
                  <a:path h="97755" w="2057086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97755"/>
                    </a:lnTo>
                    <a:lnTo>
                      <a:pt x="0" y="9775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C1E29">
                      <a:alpha val="100000"/>
                    </a:srgbClr>
                  </a:gs>
                  <a:gs pos="50000">
                    <a:srgbClr val="2E9CBA">
                      <a:alpha val="80000"/>
                    </a:srgbClr>
                  </a:gs>
                  <a:gs pos="100000">
                    <a:srgbClr val="05141C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57150"/>
                <a:ext cx="2057086" cy="154905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2429526">
              <a:off x="710295" y="4325317"/>
              <a:ext cx="10249607" cy="1756260"/>
              <a:chOff x="0" y="0"/>
              <a:chExt cx="2223506" cy="380995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2223506" cy="380995"/>
              </a:xfrm>
              <a:custGeom>
                <a:avLst/>
                <a:gdLst/>
                <a:ahLst/>
                <a:cxnLst/>
                <a:rect r="r" b="b" t="t" l="l"/>
                <a:pathLst>
                  <a:path h="380995" w="2223506">
                    <a:moveTo>
                      <a:pt x="0" y="0"/>
                    </a:moveTo>
                    <a:lnTo>
                      <a:pt x="2223506" y="0"/>
                    </a:lnTo>
                    <a:lnTo>
                      <a:pt x="2223506" y="380995"/>
                    </a:lnTo>
                    <a:lnTo>
                      <a:pt x="0" y="38099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5141C">
                      <a:alpha val="100000"/>
                    </a:srgbClr>
                  </a:gs>
                  <a:gs pos="100000">
                    <a:srgbClr val="1C3645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57150"/>
                <a:ext cx="2223506" cy="438145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2429526">
              <a:off x="601405" y="5238702"/>
              <a:ext cx="9482471" cy="154606"/>
              <a:chOff x="0" y="0"/>
              <a:chExt cx="2057086" cy="3354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2057086" cy="33540"/>
              </a:xfrm>
              <a:custGeom>
                <a:avLst/>
                <a:gdLst/>
                <a:ahLst/>
                <a:cxnLst/>
                <a:rect r="r" b="b" t="t" l="l"/>
                <a:pathLst>
                  <a:path h="33540" w="2057086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33540"/>
                    </a:lnTo>
                    <a:lnTo>
                      <a:pt x="0" y="3354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C1E29">
                      <a:alpha val="100000"/>
                    </a:srgbClr>
                  </a:gs>
                  <a:gs pos="50000">
                    <a:srgbClr val="2E9CBA">
                      <a:alpha val="80000"/>
                    </a:srgbClr>
                  </a:gs>
                  <a:gs pos="100000">
                    <a:srgbClr val="05141C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57150"/>
                <a:ext cx="2057086" cy="90690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TextBox 29" id="29"/>
          <p:cNvSpPr txBox="true"/>
          <p:nvPr/>
        </p:nvSpPr>
        <p:spPr>
          <a:xfrm rot="0">
            <a:off x="7667030" y="2549890"/>
            <a:ext cx="2777682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4-7.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2506364" y="1085850"/>
            <a:ext cx="143610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1차 모델 설계 및 실험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4.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10687" y="2413342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76436" y="2553018"/>
            <a:ext cx="1413714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Transformer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10687" y="4197799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76436" y="4337475"/>
            <a:ext cx="1413714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GPT1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10687" y="5978290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76436" y="6117966"/>
            <a:ext cx="1413714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KoBigbird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76436" y="6568156"/>
            <a:ext cx="15265923" cy="2138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0"/>
              </a:lnSpc>
              <a:spcBef>
                <a:spcPct val="0"/>
              </a:spcBef>
            </a:pPr>
            <a:r>
              <a:rPr lang="en-US" sz="1735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한국어에 특화된 버전의 BigBird 모델</a:t>
            </a:r>
          </a:p>
          <a:p>
            <a:pPr algn="l">
              <a:lnSpc>
                <a:spcPts val="3470"/>
              </a:lnSpc>
              <a:spcBef>
                <a:spcPct val="0"/>
              </a:spcBef>
            </a:pPr>
            <a:r>
              <a:rPr lang="en-US" sz="1735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Google AI에서 개발한 모델로, 긴 문서를 효율적으로 처리하기 위해 설계되어 있음.</a:t>
            </a:r>
          </a:p>
          <a:p>
            <a:pPr algn="l">
              <a:lnSpc>
                <a:spcPts val="3470"/>
              </a:lnSpc>
              <a:spcBef>
                <a:spcPct val="0"/>
              </a:spcBef>
            </a:pPr>
            <a:r>
              <a:rPr lang="en-US" sz="1735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KoBigBird는 한국어 데이터로 학습되어 긴 문맥을 다루는 텍스트 분류 작업에 특히 강점</a:t>
            </a:r>
          </a:p>
          <a:p>
            <a:pPr algn="l" marL="374669" indent="-187334" lvl="1">
              <a:lnSpc>
                <a:spcPts val="3470"/>
              </a:lnSpc>
              <a:spcBef>
                <a:spcPct val="0"/>
              </a:spcBef>
              <a:buFont typeface="Arial"/>
              <a:buChar char="•"/>
            </a:pPr>
            <a:r>
              <a:rPr lang="en-US" sz="1735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긴 시퀀스 처리: 최대 4096개의 토큰을 처리할 수 있어, 긴 문서나 대화의 문맥을 효과적으로 이해할 수 있음</a:t>
            </a:r>
          </a:p>
          <a:p>
            <a:pPr algn="l" marL="374669" indent="-187334" lvl="1">
              <a:lnSpc>
                <a:spcPts val="3470"/>
              </a:lnSpc>
              <a:spcBef>
                <a:spcPct val="0"/>
              </a:spcBef>
              <a:buFont typeface="Arial"/>
              <a:buChar char="•"/>
            </a:pPr>
            <a:r>
              <a:rPr lang="en-US" sz="1735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계산 효율성: Sparse Attention을 활용하여 계산 복잡도를 O(n²)에서 O(n)으로 감소시켜, 긴 시퀀스 처리 시에도 효율적인 연산이 가능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496822" y="2495868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96822" y="4689900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6822" y="7194291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279859" y="1861176"/>
            <a:ext cx="2823929" cy="2845820"/>
          </a:xfrm>
          <a:custGeom>
            <a:avLst/>
            <a:gdLst/>
            <a:ahLst/>
            <a:cxnLst/>
            <a:rect r="r" b="b" t="t" l="l"/>
            <a:pathLst>
              <a:path h="2845820" w="2823929">
                <a:moveTo>
                  <a:pt x="0" y="0"/>
                </a:moveTo>
                <a:lnTo>
                  <a:pt x="2823928" y="0"/>
                </a:lnTo>
                <a:lnTo>
                  <a:pt x="2823928" y="2845820"/>
                </a:lnTo>
                <a:lnTo>
                  <a:pt x="0" y="28458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41170" y="5273358"/>
            <a:ext cx="6857174" cy="1462544"/>
          </a:xfrm>
          <a:custGeom>
            <a:avLst/>
            <a:gdLst/>
            <a:ahLst/>
            <a:cxnLst/>
            <a:rect r="r" b="b" t="t" l="l"/>
            <a:pathLst>
              <a:path h="1462544" w="6857174">
                <a:moveTo>
                  <a:pt x="0" y="0"/>
                </a:moveTo>
                <a:lnTo>
                  <a:pt x="6857175" y="0"/>
                </a:lnTo>
                <a:lnTo>
                  <a:pt x="6857175" y="1462544"/>
                </a:lnTo>
                <a:lnTo>
                  <a:pt x="0" y="14625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41170" y="7814792"/>
            <a:ext cx="9028256" cy="2415058"/>
          </a:xfrm>
          <a:custGeom>
            <a:avLst/>
            <a:gdLst/>
            <a:ahLst/>
            <a:cxnLst/>
            <a:rect r="r" b="b" t="t" l="l"/>
            <a:pathLst>
              <a:path h="2415058" w="9028256">
                <a:moveTo>
                  <a:pt x="0" y="0"/>
                </a:moveTo>
                <a:lnTo>
                  <a:pt x="9028256" y="0"/>
                </a:lnTo>
                <a:lnTo>
                  <a:pt x="9028256" y="2415058"/>
                </a:lnTo>
                <a:lnTo>
                  <a:pt x="0" y="24150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506364" y="1080126"/>
            <a:ext cx="143610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Bigbird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4.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41170" y="2457768"/>
            <a:ext cx="14137144" cy="2491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Transformer의 핵심 : 셀프 어텐션 -&gt; 구조로 인한 한계가 동시에 존재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모든 토큰 사이 어텐션 계산 과정은 시간과 공간 복잡도가 길이제곱에 비례O(n^2)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Bert등의 트랜스포머모델은 위의 한계로 인해 입력의 최대길이를 512토큰으로 제한 (짧은문단처리에 유용)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긴문단을 처리시, 여러 조각으로 쪼개는 방법 연관관계성을 잃는 문제 존재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FFFF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그렇다면 긴 문단과 글에 대해서는? 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41170" y="4692342"/>
            <a:ext cx="14137144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FFFF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희소 어텐션(Sparse Attention) 개념 도입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8517183" y="5301933"/>
            <a:ext cx="6762676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?기존 셀프 어텐션 : Full Attention 방식으로 밀집행렬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609742" y="6050598"/>
            <a:ext cx="8129243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희소 어텐션</a:t>
            </a: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: Sparse Matrix, 필요한 단어간에만 어텐션을 수행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복잡도를 줄이는 방향(O(n)만을 계산)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41170" y="7218363"/>
            <a:ext cx="14137144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Bigbird : Trnasformers for Longer Sequences - 3가지 희소 어텐션 방식을 적용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0327172" y="767015"/>
            <a:ext cx="8487914" cy="243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17"/>
              </a:lnSpc>
            </a:pPr>
            <a:r>
              <a:rPr lang="en-US" sz="144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*참고 : https://ncsoft.github.io/ncresearch/6fc502ede05ca318787928fa22332a82b112805b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706722" y="7941080"/>
            <a:ext cx="390301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무작위 어텐션 : 토큰별 무작위 어텐션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706722" y="8746728"/>
            <a:ext cx="437033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윈도우 어텐션 : 이웃한 토큰끼리의 어텐션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706722" y="9429353"/>
            <a:ext cx="7093246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전역 어텐션 : 특정 토큰들이 시퀀스의 모든 토큰들과 상호작용할 수 있도록 하는 어텐션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0687" y="2413342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59889" y="1243757"/>
            <a:ext cx="8199411" cy="8014543"/>
          </a:xfrm>
          <a:custGeom>
            <a:avLst/>
            <a:gdLst/>
            <a:ahLst/>
            <a:cxnLst/>
            <a:rect r="r" b="b" t="t" l="l"/>
            <a:pathLst>
              <a:path h="8014543" w="8199411">
                <a:moveTo>
                  <a:pt x="0" y="0"/>
                </a:moveTo>
                <a:lnTo>
                  <a:pt x="8199411" y="0"/>
                </a:lnTo>
                <a:lnTo>
                  <a:pt x="8199411" y="8014543"/>
                </a:lnTo>
                <a:lnTo>
                  <a:pt x="0" y="80145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06364" y="1085850"/>
            <a:ext cx="143610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1차 모델 설계 및</a:t>
            </a: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실험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4.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76436" y="2343468"/>
            <a:ext cx="14137144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Transformer 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Epochs : 30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F1 Score : 0.66991</a:t>
            </a:r>
          </a:p>
        </p:txBody>
      </p:sp>
      <p:sp>
        <p:nvSpPr>
          <p:cNvPr name="AutoShape 7" id="7"/>
          <p:cNvSpPr/>
          <p:nvPr/>
        </p:nvSpPr>
        <p:spPr>
          <a:xfrm>
            <a:off x="9525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905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0687" y="2413342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00296" y="3127033"/>
            <a:ext cx="9194095" cy="5722855"/>
          </a:xfrm>
          <a:custGeom>
            <a:avLst/>
            <a:gdLst/>
            <a:ahLst/>
            <a:cxnLst/>
            <a:rect r="r" b="b" t="t" l="l"/>
            <a:pathLst>
              <a:path h="5722855" w="9194095">
                <a:moveTo>
                  <a:pt x="0" y="0"/>
                </a:moveTo>
                <a:lnTo>
                  <a:pt x="9194095" y="0"/>
                </a:lnTo>
                <a:lnTo>
                  <a:pt x="9194095" y="5722855"/>
                </a:lnTo>
                <a:lnTo>
                  <a:pt x="0" y="57228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06364" y="1085850"/>
            <a:ext cx="143610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1차 모델 설계 및</a:t>
            </a: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실험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4.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76436" y="2343468"/>
            <a:ext cx="14137144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GPT1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Epochs : 50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F1 Score : 0.42960</a:t>
            </a:r>
          </a:p>
        </p:txBody>
      </p:sp>
      <p:sp>
        <p:nvSpPr>
          <p:cNvPr name="AutoShape 7" id="7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0687" y="2413342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58041" y="3577908"/>
            <a:ext cx="11301259" cy="5650629"/>
          </a:xfrm>
          <a:custGeom>
            <a:avLst/>
            <a:gdLst/>
            <a:ahLst/>
            <a:cxnLst/>
            <a:rect r="r" b="b" t="t" l="l"/>
            <a:pathLst>
              <a:path h="5650629" w="11301259">
                <a:moveTo>
                  <a:pt x="0" y="0"/>
                </a:moveTo>
                <a:lnTo>
                  <a:pt x="11301259" y="0"/>
                </a:lnTo>
                <a:lnTo>
                  <a:pt x="11301259" y="5650629"/>
                </a:lnTo>
                <a:lnTo>
                  <a:pt x="0" y="56506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06364" y="1085850"/>
            <a:ext cx="143610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1차 모델 설계 및</a:t>
            </a: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실험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4.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76436" y="2343468"/>
            <a:ext cx="14137144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KoBigbird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형태소분석기 적용, 불용어 처리(조사 제거) 적용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Epochs : 10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F1 Score : 0.68768</a:t>
            </a:r>
          </a:p>
        </p:txBody>
      </p:sp>
      <p:sp>
        <p:nvSpPr>
          <p:cNvPr name="AutoShape 7" id="7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0687" y="2413342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02693" y="3504631"/>
            <a:ext cx="11656607" cy="5753669"/>
          </a:xfrm>
          <a:custGeom>
            <a:avLst/>
            <a:gdLst/>
            <a:ahLst/>
            <a:cxnLst/>
            <a:rect r="r" b="b" t="t" l="l"/>
            <a:pathLst>
              <a:path h="5753669" w="11656607">
                <a:moveTo>
                  <a:pt x="0" y="0"/>
                </a:moveTo>
                <a:lnTo>
                  <a:pt x="11656607" y="0"/>
                </a:lnTo>
                <a:lnTo>
                  <a:pt x="11656607" y="5753669"/>
                </a:lnTo>
                <a:lnTo>
                  <a:pt x="0" y="57536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32" t="-1021" r="-2248" b="-216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06364" y="1085850"/>
            <a:ext cx="143610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1차 모델 설계 및</a:t>
            </a: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실험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4.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76436" y="2343468"/>
            <a:ext cx="14137144" cy="2491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KoBigbird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형태소분석기 적용x, 조사 처리x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Epochs : 10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Lerning Rate : 5e-5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F1 Score : 0.7488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AutoShape 7" id="7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2506364" y="1085850"/>
            <a:ext cx="143610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2차 모델 설계 및</a:t>
            </a: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실험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5.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10687" y="2413342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76436" y="2553018"/>
            <a:ext cx="1413714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Transformer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10687" y="4197799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10687" y="4216849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76436" y="4356525"/>
            <a:ext cx="1413714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KoBigbird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15780" y="6839458"/>
            <a:ext cx="14137144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2차 시도에서는 모든 모델에 욕설 필터링을 적용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욕설 및 단어 필터링 적용을 위해, 데이터셋을 분석하여 욕설 필터링 단어를 선정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40528" y="3368829"/>
            <a:ext cx="2904646" cy="29046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038160" y="3368829"/>
            <a:ext cx="2904646" cy="290464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9338211" y="3368829"/>
            <a:ext cx="2904646" cy="290464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642826" y="3368829"/>
            <a:ext cx="2904646" cy="290464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AutoShape 10" id="10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2130928" y="8143875"/>
            <a:ext cx="1402614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2130928" y="9239250"/>
            <a:ext cx="1402614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2740528" y="6486371"/>
            <a:ext cx="290464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4AC0DE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김영민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038160" y="6486371"/>
            <a:ext cx="290464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4AC0DE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김준석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38211" y="6486371"/>
            <a:ext cx="290464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4AC0DE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김희찬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642826" y="6486371"/>
            <a:ext cx="290464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4AC0DE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이예지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303447" y="1515415"/>
            <a:ext cx="7681106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팀원 소개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740528" y="7443470"/>
            <a:ext cx="266241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true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발표자 : 김영민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740528" y="8422322"/>
            <a:ext cx="362250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true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프레젠테이션 : 이예지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105552" y="8422322"/>
            <a:ext cx="705152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true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모델 설계 : 김준석, 김희찬, 김영민, 이예지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0687" y="2413342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06364" y="1085850"/>
            <a:ext cx="143610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의미 왜곡 단어 필터링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5.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76436" y="2343468"/>
            <a:ext cx="14137144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의미 왜곡(segmantic distortion)은 실제 단어의 뜻과 임베딩의 의미가 크게 차이나는 상태를 의미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의미 왜곡은 train 데이터셋이 충분히 크지 않은 경우와 단어 임베딩의 차원이 낮은 경우 발생할 수 있으며,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또한 train 데이터셋이 단어의 의미를 충분히 나타낼만큼 한 단어에 대해 다양한 문장이 있지 않았기 때문에 발생했다고 추측되고 있음</a:t>
            </a:r>
          </a:p>
        </p:txBody>
      </p:sp>
      <p:sp>
        <p:nvSpPr>
          <p:cNvPr name="AutoShape 6" id="6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395723" y="4568672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95723" y="7396986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76436" y="4530572"/>
            <a:ext cx="14137144" cy="207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정해진 train데이터셋의 개수와 추가할 train데이터셋의 수가 심하게 차이나게 될 경우 특정 카테고리에서 과대적합 또는 과소적합이 일어날 수 있다고 판단했으며, 따라서 train 데이터셋은 제한적인 양만 추가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성능 평가에서도 왜곡이 일어날 수 있다고 판단했음. 예를 들어 accuracy같은 지표의 경우 전체 데이터의 정확도만을 반영하기 때문에 특정 카테고리가 많으면 높은 정확도를 기록하더라도 다른 카테고리에 대한 예측 성능이 떨어질 가능성 존재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32225" y="7358886"/>
            <a:ext cx="14022775" cy="207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위의 문제를 해결하기 위해</a:t>
            </a: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AutoNum type="arabicPeriod" startAt="1"/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의미 왜곡이 일어난것으로 추정되는</a:t>
            </a: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단어들을 validation dataset에서의 오답에서 직접 검수하여 단어 필터링에 적용</a:t>
            </a: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AutoNum type="arabicPeriod" startAt="1"/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augmentation을 적용하여 train 데이터셋을 늘리기. google trans api를 사용하여 한국어-영어-한국어의 back-translation을 사용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5723" y="2028825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210103" y="5705475"/>
            <a:ext cx="14453782" cy="2944009"/>
          </a:xfrm>
          <a:custGeom>
            <a:avLst/>
            <a:gdLst/>
            <a:ahLst/>
            <a:cxnLst/>
            <a:rect r="r" b="b" t="t" l="l"/>
            <a:pathLst>
              <a:path h="2944009" w="14453782">
                <a:moveTo>
                  <a:pt x="0" y="0"/>
                </a:moveTo>
                <a:lnTo>
                  <a:pt x="14453781" y="0"/>
                </a:lnTo>
                <a:lnTo>
                  <a:pt x="14453781" y="2944009"/>
                </a:lnTo>
                <a:lnTo>
                  <a:pt x="0" y="29440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22" r="0" b="-32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29276" y="8725331"/>
            <a:ext cx="14453782" cy="664197"/>
          </a:xfrm>
          <a:custGeom>
            <a:avLst/>
            <a:gdLst/>
            <a:ahLst/>
            <a:cxnLst/>
            <a:rect r="r" b="b" t="t" l="l"/>
            <a:pathLst>
              <a:path h="664197" w="14453782">
                <a:moveTo>
                  <a:pt x="0" y="0"/>
                </a:moveTo>
                <a:lnTo>
                  <a:pt x="14453781" y="0"/>
                </a:lnTo>
                <a:lnTo>
                  <a:pt x="14453781" y="664197"/>
                </a:lnTo>
                <a:lnTo>
                  <a:pt x="0" y="6641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22" r="0" b="-32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19689" y="9456203"/>
            <a:ext cx="14453782" cy="682148"/>
          </a:xfrm>
          <a:custGeom>
            <a:avLst/>
            <a:gdLst/>
            <a:ahLst/>
            <a:cxnLst/>
            <a:rect r="r" b="b" t="t" l="l"/>
            <a:pathLst>
              <a:path h="682148" w="14453782">
                <a:moveTo>
                  <a:pt x="0" y="0"/>
                </a:moveTo>
                <a:lnTo>
                  <a:pt x="14453782" y="0"/>
                </a:lnTo>
                <a:lnTo>
                  <a:pt x="14453782" y="682149"/>
                </a:lnTo>
                <a:lnTo>
                  <a:pt x="0" y="682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22" r="0" b="-32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76840" y="2000250"/>
            <a:ext cx="15456803" cy="3917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9"/>
              </a:lnSpc>
            </a:pPr>
            <a:r>
              <a:rPr lang="en-US" sz="2199" b="true">
                <a:solidFill>
                  <a:srgbClr val="FFFF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필터링을 하지 않은 train_data 5000개를 예측, 실제 True Label과 비교하여 데이터를 분석하였습니다.</a:t>
            </a:r>
          </a:p>
          <a:p>
            <a:pPr algn="l">
              <a:lnSpc>
                <a:spcPts val="3519"/>
              </a:lnSpc>
            </a:pPr>
            <a:r>
              <a:rPr lang="en-US" sz="21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1. ’부장, 사장, 사장님‘ 등과 같은 높은 직급을 가진 어휘는 모델이 학습하는데 있어, 실제 Class는 4(일반 대화)이나. </a:t>
            </a:r>
          </a:p>
          <a:p>
            <a:pPr algn="l">
              <a:lnSpc>
                <a:spcPts val="3519"/>
              </a:lnSpc>
            </a:pPr>
            <a:r>
              <a:rPr lang="en-US" sz="21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‘2-직장내 괴롭힘’로 예측하는 오류를 발견하였습니다.  -&gt; 높은 직급과 관련된 어휘 삭제</a:t>
            </a:r>
          </a:p>
          <a:p>
            <a:pPr algn="l">
              <a:lnSpc>
                <a:spcPts val="3519"/>
              </a:lnSpc>
            </a:pPr>
            <a:r>
              <a:rPr lang="en-US" sz="21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(단, 낮은 직급을 가진 어휘는 삭제하지 않았습니다. 이는 데이터 분석상, 괴롭힘의 피해자가 일반적으로 김대리, 인턴, 사원과 같은 어휘가 conversation에 포함됐기 때문입니다.)</a:t>
            </a:r>
          </a:p>
          <a:p>
            <a:pPr algn="l">
              <a:lnSpc>
                <a:spcPts val="3519"/>
              </a:lnSpc>
            </a:pPr>
            <a:r>
              <a:rPr lang="en-US" sz="21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2. 이와 비슷하게, ‘회의, 프레젠테이션‘ 등과 같이 직장과 관련된 어휘 자체가 잘못된 예측에 영향을 준다고 판단하여 삭제 하였습니다.</a:t>
            </a:r>
          </a:p>
          <a:p>
            <a:pPr algn="l">
              <a:lnSpc>
                <a:spcPts val="3519"/>
              </a:lnSpc>
            </a:pPr>
            <a:r>
              <a:rPr lang="en-US" sz="21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3. 욕설 필터링 - Class1~4 모두 욕설이 포함되어 있어, 예측 성능에 도움이 되지 않는다고 판단 하였습니다.</a:t>
            </a:r>
          </a:p>
          <a:p>
            <a:pPr algn="l">
              <a:lnSpc>
                <a:spcPts val="3519"/>
              </a:lnSpc>
            </a:pPr>
            <a:r>
              <a:rPr lang="en-US" sz="21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4. 객관적으로 부정적인 어휘가 아니나, ‘질병, 장애인'등과 같은 어휘를 왜곡하여 판단하는것이 보여 삭제하였습니다.</a:t>
            </a:r>
          </a:p>
          <a:p>
            <a:pPr algn="l">
              <a:lnSpc>
                <a:spcPts val="351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506364" y="1085850"/>
            <a:ext cx="143610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욕설 및 단어 필터링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5.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851908" y="6641698"/>
            <a:ext cx="8204746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데이터셋에서 예시 사진 추가할 예정인데 이건 저희가 할게요 낮에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10687" y="2413342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46222" y="7411165"/>
            <a:ext cx="12240365" cy="2340970"/>
          </a:xfrm>
          <a:custGeom>
            <a:avLst/>
            <a:gdLst/>
            <a:ahLst/>
            <a:cxnLst/>
            <a:rect r="r" b="b" t="t" l="l"/>
            <a:pathLst>
              <a:path h="2340970" w="12240365">
                <a:moveTo>
                  <a:pt x="0" y="0"/>
                </a:moveTo>
                <a:lnTo>
                  <a:pt x="12240365" y="0"/>
                </a:lnTo>
                <a:lnTo>
                  <a:pt x="12240365" y="2340969"/>
                </a:lnTo>
                <a:lnTo>
                  <a:pt x="0" y="23409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46222" y="3356544"/>
            <a:ext cx="12240365" cy="4054621"/>
          </a:xfrm>
          <a:custGeom>
            <a:avLst/>
            <a:gdLst/>
            <a:ahLst/>
            <a:cxnLst/>
            <a:rect r="r" b="b" t="t" l="l"/>
            <a:pathLst>
              <a:path h="4054621" w="12240365">
                <a:moveTo>
                  <a:pt x="0" y="0"/>
                </a:moveTo>
                <a:lnTo>
                  <a:pt x="12240365" y="0"/>
                </a:lnTo>
                <a:lnTo>
                  <a:pt x="12240365" y="4054621"/>
                </a:lnTo>
                <a:lnTo>
                  <a:pt x="0" y="40546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06364" y="1085850"/>
            <a:ext cx="143610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욕설 및 단어 필터링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5.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042555" y="8917854"/>
            <a:ext cx="5618533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true">
                <a:solidFill>
                  <a:srgbClr val="FF3131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[’욕설'만 제거한 실험2]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42555" y="7727695"/>
            <a:ext cx="5618533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true">
                <a:solidFill>
                  <a:srgbClr val="FF3131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[’욕설'을 제거하지 않은 실험1]</a:t>
            </a:r>
          </a:p>
        </p:txBody>
      </p:sp>
      <p:sp>
        <p:nvSpPr>
          <p:cNvPr name="AutoShape 10" id="10"/>
          <p:cNvSpPr/>
          <p:nvPr/>
        </p:nvSpPr>
        <p:spPr>
          <a:xfrm flipV="true">
            <a:off x="5574973" y="7999475"/>
            <a:ext cx="1653121" cy="0"/>
          </a:xfrm>
          <a:prstGeom prst="line">
            <a:avLst/>
          </a:prstGeom>
          <a:ln cap="flat" w="38100">
            <a:solidFill>
              <a:srgbClr val="FF313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2476436" y="2553018"/>
            <a:ext cx="1413714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욕설만 제거한 실험이 욕설을 제거하지 않은 실험보다 2.5% F1 Score 향상 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10687" y="2413342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17552" y="2266950"/>
            <a:ext cx="9045607" cy="6716363"/>
          </a:xfrm>
          <a:custGeom>
            <a:avLst/>
            <a:gdLst/>
            <a:ahLst/>
            <a:cxnLst/>
            <a:rect r="r" b="b" t="t" l="l"/>
            <a:pathLst>
              <a:path h="6716363" w="9045607">
                <a:moveTo>
                  <a:pt x="0" y="0"/>
                </a:moveTo>
                <a:lnTo>
                  <a:pt x="9045607" y="0"/>
                </a:lnTo>
                <a:lnTo>
                  <a:pt x="9045607" y="6716363"/>
                </a:lnTo>
                <a:lnTo>
                  <a:pt x="0" y="67163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06364" y="1085850"/>
            <a:ext cx="143610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욕설 및 단어 필터링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5.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16865" y="2305050"/>
            <a:ext cx="5504340" cy="207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AutoNum type="arabicPeriod" startAt="1"/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chatGPT, 위키백과를 이용하여 욕설 단어 수집</a:t>
            </a:r>
          </a:p>
          <a:p>
            <a:pPr algn="l" marL="518160" indent="-259080" lvl="1">
              <a:lnSpc>
                <a:spcPts val="3359"/>
              </a:lnSpc>
              <a:buAutoNum type="arabicPeriod" startAt="1"/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데이터셋을</a:t>
            </a: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분석하고 필터링 단어 수집</a:t>
            </a:r>
          </a:p>
          <a:p>
            <a:pPr algn="l" marL="518160" indent="-259080" lvl="1">
              <a:lnSpc>
                <a:spcPts val="3359"/>
              </a:lnSpc>
              <a:buAutoNum type="arabicPeriod" startAt="1"/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최종 욕설 및 학습에 부정적 영향을    미치는 단어 필터링 리스트 완성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0687" y="2413342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11842" y="1943100"/>
            <a:ext cx="9347458" cy="7330629"/>
          </a:xfrm>
          <a:custGeom>
            <a:avLst/>
            <a:gdLst/>
            <a:ahLst/>
            <a:cxnLst/>
            <a:rect r="r" b="b" t="t" l="l"/>
            <a:pathLst>
              <a:path h="7330629" w="9347458">
                <a:moveTo>
                  <a:pt x="0" y="0"/>
                </a:moveTo>
                <a:lnTo>
                  <a:pt x="9347458" y="0"/>
                </a:lnTo>
                <a:lnTo>
                  <a:pt x="9347458" y="7330629"/>
                </a:lnTo>
                <a:lnTo>
                  <a:pt x="0" y="73306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06364" y="1085850"/>
            <a:ext cx="143610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2차 모델 설계 및 실험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5.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76436" y="2343468"/>
            <a:ext cx="14137144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Transformer-Classifier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Transformer 수정 모델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모두 3번으로 찍는 현상 발생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F1 Score : X</a:t>
            </a:r>
          </a:p>
        </p:txBody>
      </p:sp>
      <p:sp>
        <p:nvSpPr>
          <p:cNvPr name="AutoShape 7" id="7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0687" y="2413342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27853" y="2381568"/>
            <a:ext cx="9431447" cy="6876732"/>
          </a:xfrm>
          <a:custGeom>
            <a:avLst/>
            <a:gdLst/>
            <a:ahLst/>
            <a:cxnLst/>
            <a:rect r="r" b="b" t="t" l="l"/>
            <a:pathLst>
              <a:path h="6876732" w="9431447">
                <a:moveTo>
                  <a:pt x="0" y="0"/>
                </a:moveTo>
                <a:lnTo>
                  <a:pt x="9431447" y="0"/>
                </a:lnTo>
                <a:lnTo>
                  <a:pt x="9431447" y="6876732"/>
                </a:lnTo>
                <a:lnTo>
                  <a:pt x="0" y="68767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06364" y="1085850"/>
            <a:ext cx="143610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2차 모델 설계 및 실험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5.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76436" y="2343468"/>
            <a:ext cx="14137144" cy="207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KoBigbird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Epochs : 10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Lerning Rate : 5e-5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Drop_out: 0.1, L2 norm 적용x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F1 Score : 0.81071</a:t>
            </a:r>
          </a:p>
        </p:txBody>
      </p:sp>
      <p:sp>
        <p:nvSpPr>
          <p:cNvPr name="AutoShape 7" id="7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2506364" y="1152525"/>
            <a:ext cx="143610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3차 모델 설계 및 실험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038225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6.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95723" y="2413342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76436" y="2571750"/>
            <a:ext cx="1413714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Back-Translation 후 글자 수 기준 문장 길이 분포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95723" y="3836649"/>
            <a:ext cx="4952713" cy="2047025"/>
          </a:xfrm>
          <a:custGeom>
            <a:avLst/>
            <a:gdLst/>
            <a:ahLst/>
            <a:cxnLst/>
            <a:rect r="r" b="b" t="t" l="l"/>
            <a:pathLst>
              <a:path h="2047025" w="4952713">
                <a:moveTo>
                  <a:pt x="0" y="0"/>
                </a:moveTo>
                <a:lnTo>
                  <a:pt x="4952713" y="0"/>
                </a:lnTo>
                <a:lnTo>
                  <a:pt x="4952713" y="2047025"/>
                </a:lnTo>
                <a:lnTo>
                  <a:pt x="0" y="20470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83057" r="0" b="-39450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547393" y="3836649"/>
            <a:ext cx="4967196" cy="2047025"/>
          </a:xfrm>
          <a:custGeom>
            <a:avLst/>
            <a:gdLst/>
            <a:ahLst/>
            <a:cxnLst/>
            <a:rect r="r" b="b" t="t" l="l"/>
            <a:pathLst>
              <a:path h="2047025" w="4967196">
                <a:moveTo>
                  <a:pt x="0" y="0"/>
                </a:moveTo>
                <a:lnTo>
                  <a:pt x="4967197" y="0"/>
                </a:lnTo>
                <a:lnTo>
                  <a:pt x="4967197" y="2047025"/>
                </a:lnTo>
                <a:lnTo>
                  <a:pt x="0" y="20470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80643" r="0" b="-299778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714615" y="3836649"/>
            <a:ext cx="4898966" cy="2015467"/>
          </a:xfrm>
          <a:custGeom>
            <a:avLst/>
            <a:gdLst/>
            <a:ahLst/>
            <a:cxnLst/>
            <a:rect r="r" b="b" t="t" l="l"/>
            <a:pathLst>
              <a:path h="2015467" w="4898966">
                <a:moveTo>
                  <a:pt x="0" y="0"/>
                </a:moveTo>
                <a:lnTo>
                  <a:pt x="4898965" y="0"/>
                </a:lnTo>
                <a:lnTo>
                  <a:pt x="4898965" y="2015467"/>
                </a:lnTo>
                <a:lnTo>
                  <a:pt x="0" y="20154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78217" r="0" b="-203877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500090" y="6197554"/>
            <a:ext cx="5696692" cy="2343181"/>
          </a:xfrm>
          <a:custGeom>
            <a:avLst/>
            <a:gdLst/>
            <a:ahLst/>
            <a:cxnLst/>
            <a:rect r="r" b="b" t="t" l="l"/>
            <a:pathLst>
              <a:path h="2343181" w="5696692">
                <a:moveTo>
                  <a:pt x="0" y="0"/>
                </a:moveTo>
                <a:lnTo>
                  <a:pt x="5696692" y="0"/>
                </a:lnTo>
                <a:lnTo>
                  <a:pt x="5696692" y="2343181"/>
                </a:lnTo>
                <a:lnTo>
                  <a:pt x="0" y="23431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77048" r="0" b="-105245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416821" y="6197554"/>
            <a:ext cx="5276228" cy="2343181"/>
          </a:xfrm>
          <a:custGeom>
            <a:avLst/>
            <a:gdLst/>
            <a:ahLst/>
            <a:cxnLst/>
            <a:rect r="r" b="b" t="t" l="l"/>
            <a:pathLst>
              <a:path h="2343181" w="5276228">
                <a:moveTo>
                  <a:pt x="0" y="0"/>
                </a:moveTo>
                <a:lnTo>
                  <a:pt x="5276227" y="0"/>
                </a:lnTo>
                <a:lnTo>
                  <a:pt x="5276227" y="2343181"/>
                </a:lnTo>
                <a:lnTo>
                  <a:pt x="0" y="23431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08751" r="0" b="-104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0687" y="2413342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5343310"/>
            <a:ext cx="7733313" cy="3914990"/>
          </a:xfrm>
          <a:custGeom>
            <a:avLst/>
            <a:gdLst/>
            <a:ahLst/>
            <a:cxnLst/>
            <a:rect r="r" b="b" t="t" l="l"/>
            <a:pathLst>
              <a:path h="3914990" w="7733313">
                <a:moveTo>
                  <a:pt x="0" y="0"/>
                </a:moveTo>
                <a:lnTo>
                  <a:pt x="7733313" y="0"/>
                </a:lnTo>
                <a:lnTo>
                  <a:pt x="7733313" y="3914990"/>
                </a:lnTo>
                <a:lnTo>
                  <a:pt x="0" y="39149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2187845"/>
            <a:ext cx="8115300" cy="7070455"/>
          </a:xfrm>
          <a:custGeom>
            <a:avLst/>
            <a:gdLst/>
            <a:ahLst/>
            <a:cxnLst/>
            <a:rect r="r" b="b" t="t" l="l"/>
            <a:pathLst>
              <a:path h="7070455" w="8115300">
                <a:moveTo>
                  <a:pt x="0" y="0"/>
                </a:moveTo>
                <a:lnTo>
                  <a:pt x="8115300" y="0"/>
                </a:lnTo>
                <a:lnTo>
                  <a:pt x="8115300" y="7070455"/>
                </a:lnTo>
                <a:lnTo>
                  <a:pt x="0" y="70704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06364" y="1085850"/>
            <a:ext cx="143610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3차 모델 설계 및 실험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6.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76436" y="2343468"/>
            <a:ext cx="14137144" cy="291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KoBigbird, 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Back Translation 활용 데이터 증강(약 1만개)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Epochs : 22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Lerning Rate : 1e-6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Drop_out: 0.4, L2 norm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F1 Score : 0.80624</a:t>
            </a:r>
          </a:p>
          <a:p>
            <a:pPr algn="l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0687" y="2413342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47972" y="5220406"/>
            <a:ext cx="8096028" cy="4037894"/>
          </a:xfrm>
          <a:custGeom>
            <a:avLst/>
            <a:gdLst/>
            <a:ahLst/>
            <a:cxnLst/>
            <a:rect r="r" b="b" t="t" l="l"/>
            <a:pathLst>
              <a:path h="4037894" w="8096028">
                <a:moveTo>
                  <a:pt x="0" y="0"/>
                </a:moveTo>
                <a:lnTo>
                  <a:pt x="8096028" y="0"/>
                </a:lnTo>
                <a:lnTo>
                  <a:pt x="8096028" y="4037894"/>
                </a:lnTo>
                <a:lnTo>
                  <a:pt x="0" y="40378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36281" y="5220406"/>
            <a:ext cx="7655972" cy="4023042"/>
          </a:xfrm>
          <a:custGeom>
            <a:avLst/>
            <a:gdLst/>
            <a:ahLst/>
            <a:cxnLst/>
            <a:rect r="r" b="b" t="t" l="l"/>
            <a:pathLst>
              <a:path h="4023042" w="7655972">
                <a:moveTo>
                  <a:pt x="0" y="0"/>
                </a:moveTo>
                <a:lnTo>
                  <a:pt x="7655972" y="0"/>
                </a:lnTo>
                <a:lnTo>
                  <a:pt x="7655972" y="4023042"/>
                </a:lnTo>
                <a:lnTo>
                  <a:pt x="0" y="40230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819343" y="3127033"/>
            <a:ext cx="8794237" cy="857438"/>
          </a:xfrm>
          <a:custGeom>
            <a:avLst/>
            <a:gdLst/>
            <a:ahLst/>
            <a:cxnLst/>
            <a:rect r="r" b="b" t="t" l="l"/>
            <a:pathLst>
              <a:path h="857438" w="8794237">
                <a:moveTo>
                  <a:pt x="0" y="0"/>
                </a:moveTo>
                <a:lnTo>
                  <a:pt x="8794237" y="0"/>
                </a:lnTo>
                <a:lnTo>
                  <a:pt x="8794237" y="857438"/>
                </a:lnTo>
                <a:lnTo>
                  <a:pt x="0" y="8574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506364" y="1085850"/>
            <a:ext cx="143610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최종 모델 설계 및 실험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7.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76436" y="2343468"/>
            <a:ext cx="14137144" cy="2491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KoBigbird, 증강 전 Data (약 5천개)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Epochs : 15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Lerning Rate : 1e-6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Drop_out: 0.5, L2 norm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F1 Score : 0.85711</a:t>
            </a:r>
          </a:p>
          <a:p>
            <a:pPr algn="l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6120769" y="1180655"/>
            <a:ext cx="6046463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 spc="15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241210 DLTHON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71779" y="2807193"/>
            <a:ext cx="10144442" cy="3555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1"/>
              </a:lnSpc>
            </a:pPr>
            <a:r>
              <a:rPr lang="en-US" sz="21954" spc="1097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Q&amp;A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071779" y="6508257"/>
            <a:ext cx="10144442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질의 응답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750902" y="2254430"/>
            <a:ext cx="5508398" cy="618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sz="32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발표 주제 소개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750902" y="3277534"/>
            <a:ext cx="5508398" cy="618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sz="32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EDA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750902" y="4300637"/>
            <a:ext cx="5508398" cy="618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sz="32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데이터 전처리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750902" y="5323741"/>
            <a:ext cx="5508398" cy="618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sz="32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1차 모델 설계 및 실험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750902" y="6339741"/>
            <a:ext cx="5508398" cy="618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sz="32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2차 모델 설계 및 실험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50902" y="7362155"/>
            <a:ext cx="5508398" cy="618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sz="32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3차 모델 설계 및 실험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50902" y="8385258"/>
            <a:ext cx="5508398" cy="618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sz="32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최종 모델 설계 및 실험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99097" y="1727113"/>
            <a:ext cx="4952792" cy="1028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5"/>
              </a:lnSpc>
              <a:spcBef>
                <a:spcPct val="0"/>
              </a:spcBef>
            </a:pPr>
            <a:r>
              <a:rPr lang="en-US" sz="6004" spc="-666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목 차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57618" y="2260462"/>
            <a:ext cx="846544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1.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57618" y="3277152"/>
            <a:ext cx="846544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2.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57618" y="4293842"/>
            <a:ext cx="846544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3.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57618" y="5310533"/>
            <a:ext cx="846544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4.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57618" y="6326533"/>
            <a:ext cx="846544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5.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657618" y="7342533"/>
            <a:ext cx="846544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6.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657618" y="8359223"/>
            <a:ext cx="846544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7.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4071779" y="4278312"/>
            <a:ext cx="10144442" cy="162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99"/>
              </a:lnSpc>
            </a:pPr>
            <a:r>
              <a:rPr lang="en-US" sz="9999" spc="499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감사합니다.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120769" y="1180655"/>
            <a:ext cx="6046463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 spc="15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241210 DLTHON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771438" y="7237294"/>
            <a:ext cx="674512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AIFFEL Research 10기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71438" y="7877821"/>
            <a:ext cx="6745124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2024.12.10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괴롭힘 계엄령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0687" y="2413342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06364" y="1085850"/>
            <a:ext cx="143610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의미 왜곡 단어 필터링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4.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76436" y="2343468"/>
            <a:ext cx="14137144" cy="7101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의미 왜곡(segmantic distortion)은 실제 단어의 뜻과 임베딩의 의미가 크게 차이나는 상태를 의미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의미 왜곡은 train 데이터셋이 충분히 크지 않은 경우와 단어 임베딩의 차원이 낮은 경우 발생할 수 있으며,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또한 train 데이터셋이 단어의 의미를 충분히 나타낼만큼 한 단어에 대해 다양한 문장이 있지 않았기 때문에 발생했다고 추측되고 있음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정해진 train데이터셋의 개수와 추가할 train데이터셋의 수가 심하게 차이나게 될 경우 특정 카테고리에서 과대적합 또는 과소적합이 일어날 수 있다고 판단. 따라서 train 데이터셋은 제한적인 양만 추가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또한 성능 평가에서도 왜곡이 일어날 수 있다고 판단 예를 들어 accuracy같은 지표의 경우 전체 데이터의 정확도만을 반영하기 때문에 특정 카테고리가 많으면 높은 정확도를 기록하더라도 다른 카테고리에 대한 예측 성능이 떨어질 수 있습니다.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해당하는 단어들을 validation dataset에서의 오답에서 직접 검수하여 단어 필터링에 추가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이를 해결하기 위해 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augmentation을 적용하여 train 데이터셋을 늘리기. google trans api를 사용하여 한국어-영어-한국어의 back-translation을 사용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의미 왜곡이 일어난것으로 추정되는 단어 필터링 적용 </a:t>
            </a:r>
          </a:p>
        </p:txBody>
      </p:sp>
      <p:sp>
        <p:nvSpPr>
          <p:cNvPr name="AutoShape 6" id="6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618543" y="3868976"/>
            <a:ext cx="7369808" cy="836155"/>
            <a:chOff x="0" y="0"/>
            <a:chExt cx="9826411" cy="111487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11147" y="0"/>
              <a:ext cx="9815264" cy="1114874"/>
              <a:chOff x="0" y="0"/>
              <a:chExt cx="2096120" cy="238089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096120" cy="238089"/>
              </a:xfrm>
              <a:custGeom>
                <a:avLst/>
                <a:gdLst/>
                <a:ahLst/>
                <a:cxnLst/>
                <a:rect r="r" b="b" t="t" l="l"/>
                <a:pathLst>
                  <a:path h="238089" w="2096120">
                    <a:moveTo>
                      <a:pt x="105168" y="0"/>
                    </a:moveTo>
                    <a:lnTo>
                      <a:pt x="1990952" y="0"/>
                    </a:lnTo>
                    <a:cubicBezTo>
                      <a:pt x="2018844" y="0"/>
                      <a:pt x="2045594" y="11080"/>
                      <a:pt x="2065317" y="30803"/>
                    </a:cubicBezTo>
                    <a:cubicBezTo>
                      <a:pt x="2085040" y="50526"/>
                      <a:pt x="2096120" y="77276"/>
                      <a:pt x="2096120" y="105168"/>
                    </a:cubicBezTo>
                    <a:lnTo>
                      <a:pt x="2096120" y="132921"/>
                    </a:lnTo>
                    <a:cubicBezTo>
                      <a:pt x="2096120" y="160813"/>
                      <a:pt x="2085040" y="187563"/>
                      <a:pt x="2065317" y="207286"/>
                    </a:cubicBezTo>
                    <a:cubicBezTo>
                      <a:pt x="2045594" y="227009"/>
                      <a:pt x="2018844" y="238089"/>
                      <a:pt x="1990952" y="238089"/>
                    </a:cubicBezTo>
                    <a:lnTo>
                      <a:pt x="105168" y="238089"/>
                    </a:lnTo>
                    <a:cubicBezTo>
                      <a:pt x="47086" y="238089"/>
                      <a:pt x="0" y="191004"/>
                      <a:pt x="0" y="132921"/>
                    </a:cubicBezTo>
                    <a:lnTo>
                      <a:pt x="0" y="105168"/>
                    </a:lnTo>
                    <a:cubicBezTo>
                      <a:pt x="0" y="77276"/>
                      <a:pt x="11080" y="50526"/>
                      <a:pt x="30803" y="30803"/>
                    </a:cubicBezTo>
                    <a:cubicBezTo>
                      <a:pt x="50526" y="11080"/>
                      <a:pt x="77276" y="0"/>
                      <a:pt x="10516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4AC0DE"/>
                </a:solidFill>
                <a:prstDash val="solid"/>
                <a:round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2096120" cy="2761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14874" cy="1114874"/>
            </a:xfrm>
            <a:custGeom>
              <a:avLst/>
              <a:gdLst/>
              <a:ahLst/>
              <a:cxnLst/>
              <a:rect r="r" b="b" t="t" l="l"/>
              <a:pathLst>
                <a:path h="1114874" w="1114874">
                  <a:moveTo>
                    <a:pt x="0" y="0"/>
                  </a:moveTo>
                  <a:lnTo>
                    <a:pt x="1114874" y="0"/>
                  </a:lnTo>
                  <a:lnTo>
                    <a:pt x="1114874" y="1114874"/>
                  </a:lnTo>
                  <a:lnTo>
                    <a:pt x="0" y="1114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9461561" y="3772835"/>
            <a:ext cx="7797739" cy="4805356"/>
          </a:xfrm>
          <a:custGeom>
            <a:avLst/>
            <a:gdLst/>
            <a:ahLst/>
            <a:cxnLst/>
            <a:rect r="r" b="b" t="t" l="l"/>
            <a:pathLst>
              <a:path h="4805356" w="7797739">
                <a:moveTo>
                  <a:pt x="0" y="0"/>
                </a:moveTo>
                <a:lnTo>
                  <a:pt x="7797739" y="0"/>
                </a:lnTo>
                <a:lnTo>
                  <a:pt x="7797739" y="4805357"/>
                </a:lnTo>
                <a:lnTo>
                  <a:pt x="0" y="48053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303447" y="2099485"/>
            <a:ext cx="7681106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발표 주제 소개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20132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1.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49930" y="4990881"/>
            <a:ext cx="7070137" cy="280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대화의 성격을 위협 세부 클래스 4개 또는 일반 대화 중 하나로 예측하는 과제 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학습 데이터는 '협박' , '갈취' , '직장 내 괴롭힘' , '기타 괴롭힘' 등 4개 클래스, 각 클래스당 약 1천 개로 구성 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테스트 데이터는 '협박' , '갈취' , '직장 내 괴롭힘' , '기타 괴롭힘' , '일반 대화' 5개 클래스로 각 클래스당 1백여 개로 구성 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5개 문장을 분류할 수 있게 train data에 일반 대화 데이터셋을 추가하여 데이터 학습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01159" y="3969872"/>
            <a:ext cx="6118908" cy="520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한국어 위협 대화 분류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75410" y="4424144"/>
            <a:ext cx="11537180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EDA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834811" y="5143500"/>
            <a:ext cx="7727022" cy="6899263"/>
            <a:chOff x="0" y="0"/>
            <a:chExt cx="10302696" cy="9199018"/>
          </a:xfrm>
        </p:grpSpPr>
        <p:grpSp>
          <p:nvGrpSpPr>
            <p:cNvPr name="Group 4" id="4"/>
            <p:cNvGrpSpPr/>
            <p:nvPr/>
          </p:nvGrpSpPr>
          <p:grpSpPr>
            <a:xfrm rot="2429526">
              <a:off x="813599" y="2864154"/>
              <a:ext cx="9482471" cy="1791489"/>
              <a:chOff x="0" y="0"/>
              <a:chExt cx="2057086" cy="38863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057086" cy="388638"/>
              </a:xfrm>
              <a:custGeom>
                <a:avLst/>
                <a:gdLst/>
                <a:ahLst/>
                <a:cxnLst/>
                <a:rect r="r" b="b" t="t" l="l"/>
                <a:pathLst>
                  <a:path h="388638" w="2057086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388638"/>
                    </a:lnTo>
                    <a:lnTo>
                      <a:pt x="0" y="388638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5141C">
                      <a:alpha val="100000"/>
                    </a:srgbClr>
                  </a:gs>
                  <a:gs pos="50000">
                    <a:srgbClr val="2D566E">
                      <a:alpha val="100000"/>
                    </a:srgbClr>
                  </a:gs>
                  <a:gs pos="100000">
                    <a:srgbClr val="1C3645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2057086" cy="445788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2429526">
              <a:off x="-989245" y="5413689"/>
              <a:ext cx="9482471" cy="450617"/>
              <a:chOff x="0" y="0"/>
              <a:chExt cx="2057086" cy="9775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057086" cy="97755"/>
              </a:xfrm>
              <a:custGeom>
                <a:avLst/>
                <a:gdLst/>
                <a:ahLst/>
                <a:cxnLst/>
                <a:rect r="r" b="b" t="t" l="l"/>
                <a:pathLst>
                  <a:path h="97755" w="2057086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97755"/>
                    </a:lnTo>
                    <a:lnTo>
                      <a:pt x="0" y="9775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C1E29">
                      <a:alpha val="100000"/>
                    </a:srgbClr>
                  </a:gs>
                  <a:gs pos="50000">
                    <a:srgbClr val="2E9CBA">
                      <a:alpha val="80000"/>
                    </a:srgbClr>
                  </a:gs>
                  <a:gs pos="100000">
                    <a:srgbClr val="05141C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2057086" cy="154905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2429526">
              <a:off x="710295" y="4325317"/>
              <a:ext cx="10249607" cy="1756260"/>
              <a:chOff x="0" y="0"/>
              <a:chExt cx="2223506" cy="38099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223506" cy="380995"/>
              </a:xfrm>
              <a:custGeom>
                <a:avLst/>
                <a:gdLst/>
                <a:ahLst/>
                <a:cxnLst/>
                <a:rect r="r" b="b" t="t" l="l"/>
                <a:pathLst>
                  <a:path h="380995" w="2223506">
                    <a:moveTo>
                      <a:pt x="0" y="0"/>
                    </a:moveTo>
                    <a:lnTo>
                      <a:pt x="2223506" y="0"/>
                    </a:lnTo>
                    <a:lnTo>
                      <a:pt x="2223506" y="380995"/>
                    </a:lnTo>
                    <a:lnTo>
                      <a:pt x="0" y="38099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5141C">
                      <a:alpha val="100000"/>
                    </a:srgbClr>
                  </a:gs>
                  <a:gs pos="100000">
                    <a:srgbClr val="1C3645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2223506" cy="438145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2429526">
              <a:off x="601405" y="5238702"/>
              <a:ext cx="9482471" cy="154606"/>
              <a:chOff x="0" y="0"/>
              <a:chExt cx="2057086" cy="3354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057086" cy="33540"/>
              </a:xfrm>
              <a:custGeom>
                <a:avLst/>
                <a:gdLst/>
                <a:ahLst/>
                <a:cxnLst/>
                <a:rect r="r" b="b" t="t" l="l"/>
                <a:pathLst>
                  <a:path h="33540" w="2057086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33540"/>
                    </a:lnTo>
                    <a:lnTo>
                      <a:pt x="0" y="3354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C1E29">
                      <a:alpha val="100000"/>
                    </a:srgbClr>
                  </a:gs>
                  <a:gs pos="50000">
                    <a:srgbClr val="2E9CBA">
                      <a:alpha val="80000"/>
                    </a:srgbClr>
                  </a:gs>
                  <a:gs pos="100000">
                    <a:srgbClr val="05141C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2057086" cy="90690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grpSp>
        <p:nvGrpSpPr>
          <p:cNvPr name="Group 16" id="16"/>
          <p:cNvGrpSpPr/>
          <p:nvPr/>
        </p:nvGrpSpPr>
        <p:grpSpPr>
          <a:xfrm rot="-10800000">
            <a:off x="13395789" y="-1755763"/>
            <a:ext cx="7727022" cy="6899263"/>
            <a:chOff x="0" y="0"/>
            <a:chExt cx="10302696" cy="9199018"/>
          </a:xfrm>
        </p:grpSpPr>
        <p:grpSp>
          <p:nvGrpSpPr>
            <p:cNvPr name="Group 17" id="17"/>
            <p:cNvGrpSpPr/>
            <p:nvPr/>
          </p:nvGrpSpPr>
          <p:grpSpPr>
            <a:xfrm rot="2429526">
              <a:off x="813599" y="2864154"/>
              <a:ext cx="9482471" cy="1791489"/>
              <a:chOff x="0" y="0"/>
              <a:chExt cx="2057086" cy="38863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2057086" cy="388638"/>
              </a:xfrm>
              <a:custGeom>
                <a:avLst/>
                <a:gdLst/>
                <a:ahLst/>
                <a:cxnLst/>
                <a:rect r="r" b="b" t="t" l="l"/>
                <a:pathLst>
                  <a:path h="388638" w="2057086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388638"/>
                    </a:lnTo>
                    <a:lnTo>
                      <a:pt x="0" y="388638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5141C">
                      <a:alpha val="100000"/>
                    </a:srgbClr>
                  </a:gs>
                  <a:gs pos="50000">
                    <a:srgbClr val="2D566E">
                      <a:alpha val="100000"/>
                    </a:srgbClr>
                  </a:gs>
                  <a:gs pos="100000">
                    <a:srgbClr val="1C3645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57150"/>
                <a:ext cx="2057086" cy="445788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2429526">
              <a:off x="-989245" y="5413689"/>
              <a:ext cx="9482471" cy="450617"/>
              <a:chOff x="0" y="0"/>
              <a:chExt cx="2057086" cy="97755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2057086" cy="97755"/>
              </a:xfrm>
              <a:custGeom>
                <a:avLst/>
                <a:gdLst/>
                <a:ahLst/>
                <a:cxnLst/>
                <a:rect r="r" b="b" t="t" l="l"/>
                <a:pathLst>
                  <a:path h="97755" w="2057086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97755"/>
                    </a:lnTo>
                    <a:lnTo>
                      <a:pt x="0" y="9775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C1E29">
                      <a:alpha val="100000"/>
                    </a:srgbClr>
                  </a:gs>
                  <a:gs pos="50000">
                    <a:srgbClr val="2E9CBA">
                      <a:alpha val="80000"/>
                    </a:srgbClr>
                  </a:gs>
                  <a:gs pos="100000">
                    <a:srgbClr val="05141C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57150"/>
                <a:ext cx="2057086" cy="154905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2429526">
              <a:off x="710295" y="4325317"/>
              <a:ext cx="10249607" cy="1756260"/>
              <a:chOff x="0" y="0"/>
              <a:chExt cx="2223506" cy="380995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2223506" cy="380995"/>
              </a:xfrm>
              <a:custGeom>
                <a:avLst/>
                <a:gdLst/>
                <a:ahLst/>
                <a:cxnLst/>
                <a:rect r="r" b="b" t="t" l="l"/>
                <a:pathLst>
                  <a:path h="380995" w="2223506">
                    <a:moveTo>
                      <a:pt x="0" y="0"/>
                    </a:moveTo>
                    <a:lnTo>
                      <a:pt x="2223506" y="0"/>
                    </a:lnTo>
                    <a:lnTo>
                      <a:pt x="2223506" y="380995"/>
                    </a:lnTo>
                    <a:lnTo>
                      <a:pt x="0" y="38099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5141C">
                      <a:alpha val="100000"/>
                    </a:srgbClr>
                  </a:gs>
                  <a:gs pos="100000">
                    <a:srgbClr val="1C3645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57150"/>
                <a:ext cx="2223506" cy="438145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2429526">
              <a:off x="601405" y="5238702"/>
              <a:ext cx="9482471" cy="154606"/>
              <a:chOff x="0" y="0"/>
              <a:chExt cx="2057086" cy="3354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2057086" cy="33540"/>
              </a:xfrm>
              <a:custGeom>
                <a:avLst/>
                <a:gdLst/>
                <a:ahLst/>
                <a:cxnLst/>
                <a:rect r="r" b="b" t="t" l="l"/>
                <a:pathLst>
                  <a:path h="33540" w="2057086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33540"/>
                    </a:lnTo>
                    <a:lnTo>
                      <a:pt x="0" y="3354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C1E29">
                      <a:alpha val="100000"/>
                    </a:srgbClr>
                  </a:gs>
                  <a:gs pos="50000">
                    <a:srgbClr val="2E9CBA">
                      <a:alpha val="80000"/>
                    </a:srgbClr>
                  </a:gs>
                  <a:gs pos="100000">
                    <a:srgbClr val="05141C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57150"/>
                <a:ext cx="2057086" cy="90690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TextBox 29" id="29"/>
          <p:cNvSpPr txBox="true"/>
          <p:nvPr/>
        </p:nvSpPr>
        <p:spPr>
          <a:xfrm rot="0">
            <a:off x="8420132" y="3433544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2.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660579" y="6116806"/>
            <a:ext cx="4966841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Exploratory Data Analysis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탐색적 데이터 분석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988590" y="2529959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10572" y="3744766"/>
            <a:ext cx="12266855" cy="5191095"/>
          </a:xfrm>
          <a:custGeom>
            <a:avLst/>
            <a:gdLst/>
            <a:ahLst/>
            <a:cxnLst/>
            <a:rect r="r" b="b" t="t" l="l"/>
            <a:pathLst>
              <a:path h="5191095" w="12266855">
                <a:moveTo>
                  <a:pt x="0" y="0"/>
                </a:moveTo>
                <a:lnTo>
                  <a:pt x="12266856" y="0"/>
                </a:lnTo>
                <a:lnTo>
                  <a:pt x="12266856" y="5191095"/>
                </a:lnTo>
                <a:lnTo>
                  <a:pt x="0" y="51910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06364" y="1152525"/>
            <a:ext cx="143610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손으로 test.csv 라벨링 진행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038225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2.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10572" y="2541975"/>
            <a:ext cx="1413714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Model : 김준석, 이예지</a:t>
            </a:r>
          </a:p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사람의 인지 기준을 통한 </a:t>
            </a:r>
            <a:r>
              <a:rPr lang="en-US" sz="1999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직접 라벨링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12211" y="3360796"/>
            <a:ext cx="15543309" cy="3026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야 돈 있냐 응 아니 없는데 새끼 돈 좀 들고 다녀라 형이 쏠게 피시방 가자 오 웬일이지 이 새끼가 용돈받았다 가자 그래 나야 땡큐지 담엔 너가 쏴 씨발 알았냐 봐서 이 새끼가 진짜 확 꺼져 쫌</a:t>
            </a:r>
          </a:p>
          <a:p>
            <a:pPr algn="just">
              <a:lnSpc>
                <a:spcPts val="2239"/>
              </a:lnSpc>
              <a:spcBef>
                <a:spcPct val="0"/>
              </a:spcBef>
            </a:pPr>
          </a:p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머 그건 자기가 알아서 하겠죠 저번에 백만원 자기가 전화해야되는거아냥 아니 그쪽에서 합의보자고 연락이 오지 음 계속 안오면 아</a:t>
            </a:r>
          </a:p>
          <a:p>
            <a:pPr algn="just">
              <a:lnSpc>
                <a:spcPts val="2239"/>
              </a:lnSpc>
              <a:spcBef>
                <a:spcPct val="0"/>
              </a:spcBef>
            </a:pPr>
          </a:p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아 아진짜짜증나 이 회사 진짜가지가지한다 왜 개월에한번씩 자신의 성과를 정리해서 어필하래 뭔소리여 아근데진짜 얼마나 준다고 이제 어필할때가 되셨나요 아진짜하기싫엌에바야</a:t>
            </a:r>
          </a:p>
          <a:p>
            <a:pPr algn="just">
              <a:lnSpc>
                <a:spcPts val="2239"/>
              </a:lnSpc>
              <a:spcBef>
                <a:spcPct val="0"/>
              </a:spcBef>
            </a:pPr>
          </a:p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아 개뜨거워 뭐하냐 커피 먹다가 입천장 다 데일뻔했네 졸라 뜨거 오바 떨기는 야 먹어봐 진짜 졸라 뜨겁다니까 이게 뭐가 뜨겁냐 나약한 새끼 와 이자식은 혀에 감각이 없나 저걸 어케 마시지 니가 나약한거다 더 성장해와라 아 이딴걸로 자부심 갖지 말라고 애기는 호호 불어 마셔</a:t>
            </a:r>
          </a:p>
          <a:p>
            <a:pPr algn="just">
              <a:lnSpc>
                <a:spcPts val="2239"/>
              </a:lnSpc>
              <a:spcBef>
                <a:spcPct val="0"/>
              </a:spcBef>
            </a:pPr>
          </a:p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회사에서 성희롱 타깃이 된 것 같아서 우울해. 직장 내 성희롱 때문에 우울하시군요. 좀 더 이야기 해 주시겠어요? 다른 직원들이 옆자리 직원을 성희롱 하는 게 보여서 도와줬더니 이번엔 내가 타깃이 되었어. 어떻게 하면 성희롱 문제를 해결할 수 있을까요? 내일 직장 내 성희롱 관련 담당자를 찾아가봐야겠어. 일이 잘 풀려서 우울한 기분이 나아지면 좋겠어요.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95723" y="2413342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76436" y="2581275"/>
            <a:ext cx="1413714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일반 대화 속에서도 부정을 나타내낼 수 있는 표현이 다수 포함되어 있지만, 전체 맥락은 일반 대화임을 확인할 수 있었다.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12211" y="7815272"/>
            <a:ext cx="14137144" cy="138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협박 : 겁을 주며 압력을 가하여 남에게 어떤 일을 하도록 함</a:t>
            </a:r>
          </a:p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갈취 : 위협하여 남의 것을 강제로 빼앗음. 형법상 협박에 포함되는 개념으로, 금전 및 금품을 요구하며 협박하는 경우를 말한다.</a:t>
            </a:r>
          </a:p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직장 내 괴롭힘 : 협박과 갈취를 모두 포함할 수 있으면서, 개념의 층위가 협박, 갈취와 다름</a:t>
            </a:r>
          </a:p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기타 괴롭힘 : 명확하지 않은 분류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06364" y="1152525"/>
            <a:ext cx="143610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데이터셋 분석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038225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2.</a:t>
            </a:r>
          </a:p>
        </p:txBody>
      </p:sp>
      <p:sp>
        <p:nvSpPr>
          <p:cNvPr name="AutoShape 8" id="8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395723" y="6863456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76436" y="7034906"/>
            <a:ext cx="1413714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클래스 분류가 상호배타적이지 않아 분류기준이 불명확함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976320" y="2533749"/>
            <a:ext cx="3297179" cy="6724551"/>
            <a:chOff x="0" y="0"/>
            <a:chExt cx="4396238" cy="89660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6238" cy="8580158"/>
            </a:xfrm>
            <a:custGeom>
              <a:avLst/>
              <a:gdLst/>
              <a:ahLst/>
              <a:cxnLst/>
              <a:rect r="r" b="b" t="t" l="l"/>
              <a:pathLst>
                <a:path h="8580158" w="4396238">
                  <a:moveTo>
                    <a:pt x="0" y="0"/>
                  </a:moveTo>
                  <a:lnTo>
                    <a:pt x="4396238" y="0"/>
                  </a:lnTo>
                  <a:lnTo>
                    <a:pt x="4396238" y="8580158"/>
                  </a:lnTo>
                  <a:lnTo>
                    <a:pt x="0" y="8580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5446498"/>
              <a:ext cx="4396238" cy="3519569"/>
            </a:xfrm>
            <a:custGeom>
              <a:avLst/>
              <a:gdLst/>
              <a:ahLst/>
              <a:cxnLst/>
              <a:rect r="r" b="b" t="t" l="l"/>
              <a:pathLst>
                <a:path h="3519569" w="4396238">
                  <a:moveTo>
                    <a:pt x="0" y="0"/>
                  </a:moveTo>
                  <a:lnTo>
                    <a:pt x="4396238" y="0"/>
                  </a:lnTo>
                  <a:lnTo>
                    <a:pt x="4396238" y="3519569"/>
                  </a:lnTo>
                  <a:lnTo>
                    <a:pt x="0" y="35195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222421" y="5743132"/>
            <a:ext cx="5650629" cy="1617493"/>
          </a:xfrm>
          <a:custGeom>
            <a:avLst/>
            <a:gdLst/>
            <a:ahLst/>
            <a:cxnLst/>
            <a:rect r="r" b="b" t="t" l="l"/>
            <a:pathLst>
              <a:path h="1617493" w="5650629">
                <a:moveTo>
                  <a:pt x="0" y="0"/>
                </a:moveTo>
                <a:lnTo>
                  <a:pt x="5650630" y="0"/>
                </a:lnTo>
                <a:lnTo>
                  <a:pt x="5650630" y="1617492"/>
                </a:lnTo>
                <a:lnTo>
                  <a:pt x="0" y="16174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22421" y="7571248"/>
            <a:ext cx="5650629" cy="1631619"/>
          </a:xfrm>
          <a:custGeom>
            <a:avLst/>
            <a:gdLst/>
            <a:ahLst/>
            <a:cxnLst/>
            <a:rect r="r" b="b" t="t" l="l"/>
            <a:pathLst>
              <a:path h="1631619" w="5650629">
                <a:moveTo>
                  <a:pt x="0" y="0"/>
                </a:moveTo>
                <a:lnTo>
                  <a:pt x="5650630" y="0"/>
                </a:lnTo>
                <a:lnTo>
                  <a:pt x="5650630" y="1631620"/>
                </a:lnTo>
                <a:lnTo>
                  <a:pt x="0" y="16316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112637" y="5743132"/>
            <a:ext cx="5650629" cy="1645746"/>
          </a:xfrm>
          <a:custGeom>
            <a:avLst/>
            <a:gdLst/>
            <a:ahLst/>
            <a:cxnLst/>
            <a:rect r="r" b="b" t="t" l="l"/>
            <a:pathLst>
              <a:path h="1645746" w="5650629">
                <a:moveTo>
                  <a:pt x="0" y="0"/>
                </a:moveTo>
                <a:lnTo>
                  <a:pt x="5650630" y="0"/>
                </a:lnTo>
                <a:lnTo>
                  <a:pt x="5650630" y="1645746"/>
                </a:lnTo>
                <a:lnTo>
                  <a:pt x="0" y="16457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112637" y="7598428"/>
            <a:ext cx="5650629" cy="1659872"/>
          </a:xfrm>
          <a:custGeom>
            <a:avLst/>
            <a:gdLst/>
            <a:ahLst/>
            <a:cxnLst/>
            <a:rect r="r" b="b" t="t" l="l"/>
            <a:pathLst>
              <a:path h="1659872" w="5650629">
                <a:moveTo>
                  <a:pt x="0" y="0"/>
                </a:moveTo>
                <a:lnTo>
                  <a:pt x="5650630" y="0"/>
                </a:lnTo>
                <a:lnTo>
                  <a:pt x="5650630" y="1659872"/>
                </a:lnTo>
                <a:lnTo>
                  <a:pt x="0" y="16598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506364" y="1085850"/>
            <a:ext cx="143610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일반 대화 training 을 위한 데이터셋 셀렉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2421" y="2599127"/>
            <a:ext cx="12566847" cy="4277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상담대화, 신고전화, 일상대화(SNS 대화, 채팅 대화) 로 나누어진 일반 대화를 학습하기 위해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AI-hub 데이터셋에서 데이터를 수집하고, 각각 250개 씩 선별하여 총 1000개의 일반 대화 training dataset 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을 생성</a:t>
            </a: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상담대화 : 웰니스 대화 스크립트 데이터셋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신고전화 : 위급상황 음성-음향(고도화)-119 지능형 신고접수 음성 인식 데이터-서울 화재, 구급, 구조, 기타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일상대화 : 주제별 텍스트 일상 대화 데이터(카카오톡, 페이스북), 한국어 멀티세션 대화(챗봇 채팅 대화)</a:t>
            </a: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2.</a:t>
            </a:r>
          </a:p>
        </p:txBody>
      </p:sp>
      <p:sp>
        <p:nvSpPr>
          <p:cNvPr name="AutoShape 12" id="1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2506364" y="1152525"/>
            <a:ext cx="143610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문장 길이 분포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038225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2.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423452" y="6635450"/>
            <a:ext cx="5649647" cy="2395830"/>
          </a:xfrm>
          <a:custGeom>
            <a:avLst/>
            <a:gdLst/>
            <a:ahLst/>
            <a:cxnLst/>
            <a:rect r="r" b="b" t="t" l="l"/>
            <a:pathLst>
              <a:path h="2395830" w="5649647">
                <a:moveTo>
                  <a:pt x="0" y="0"/>
                </a:moveTo>
                <a:lnTo>
                  <a:pt x="5649648" y="0"/>
                </a:lnTo>
                <a:lnTo>
                  <a:pt x="5649648" y="2395830"/>
                </a:lnTo>
                <a:lnTo>
                  <a:pt x="0" y="23958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6388" r="0" b="-47638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12014" y="6692765"/>
            <a:ext cx="5649647" cy="2338515"/>
          </a:xfrm>
          <a:custGeom>
            <a:avLst/>
            <a:gdLst/>
            <a:ahLst/>
            <a:cxnLst/>
            <a:rect r="r" b="b" t="t" l="l"/>
            <a:pathLst>
              <a:path h="2338515" w="5649647">
                <a:moveTo>
                  <a:pt x="0" y="0"/>
                </a:moveTo>
                <a:lnTo>
                  <a:pt x="5649647" y="0"/>
                </a:lnTo>
                <a:lnTo>
                  <a:pt x="5649647" y="2338515"/>
                </a:lnTo>
                <a:lnTo>
                  <a:pt x="0" y="23385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8392" r="0" b="-58773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51162" y="4105172"/>
            <a:ext cx="5649647" cy="2319410"/>
          </a:xfrm>
          <a:custGeom>
            <a:avLst/>
            <a:gdLst/>
            <a:ahLst/>
            <a:cxnLst/>
            <a:rect r="r" b="b" t="t" l="l"/>
            <a:pathLst>
              <a:path h="2319410" w="5649647">
                <a:moveTo>
                  <a:pt x="0" y="0"/>
                </a:moveTo>
                <a:lnTo>
                  <a:pt x="5649648" y="0"/>
                </a:lnTo>
                <a:lnTo>
                  <a:pt x="5649648" y="2319410"/>
                </a:lnTo>
                <a:lnTo>
                  <a:pt x="0" y="23194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93570" r="0" b="-69059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320540" y="4124277"/>
            <a:ext cx="5649647" cy="2300304"/>
          </a:xfrm>
          <a:custGeom>
            <a:avLst/>
            <a:gdLst/>
            <a:ahLst/>
            <a:cxnLst/>
            <a:rect r="r" b="b" t="t" l="l"/>
            <a:pathLst>
              <a:path h="2300304" w="5649647">
                <a:moveTo>
                  <a:pt x="0" y="0"/>
                </a:moveTo>
                <a:lnTo>
                  <a:pt x="5649647" y="0"/>
                </a:lnTo>
                <a:lnTo>
                  <a:pt x="5649647" y="2300305"/>
                </a:lnTo>
                <a:lnTo>
                  <a:pt x="0" y="2300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7174" r="0" b="-795166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87190" y="4119135"/>
            <a:ext cx="5649647" cy="2305447"/>
          </a:xfrm>
          <a:custGeom>
            <a:avLst/>
            <a:gdLst/>
            <a:ahLst/>
            <a:cxnLst/>
            <a:rect r="r" b="b" t="t" l="l"/>
            <a:pathLst>
              <a:path h="2305447" w="5649647">
                <a:moveTo>
                  <a:pt x="0" y="0"/>
                </a:moveTo>
                <a:lnTo>
                  <a:pt x="5649648" y="0"/>
                </a:lnTo>
                <a:lnTo>
                  <a:pt x="5649648" y="2305447"/>
                </a:lnTo>
                <a:lnTo>
                  <a:pt x="0" y="2305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890127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95723" y="2413342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476436" y="2581275"/>
            <a:ext cx="1413714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글자 수 기준 문장 길이 분포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DAGYZbsEQpc</dc:identifier>
  <dcterms:modified xsi:type="dcterms:W3CDTF">2011-08-01T06:04:30Z</dcterms:modified>
  <cp:revision>1</cp:revision>
  <dc:title>AIFFEL Research 10기</dc:title>
</cp:coreProperties>
</file>